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56" r:id="rId2"/>
    <p:sldId id="271" r:id="rId3"/>
    <p:sldId id="278" r:id="rId4"/>
    <p:sldId id="272" r:id="rId5"/>
    <p:sldId id="273" r:id="rId6"/>
    <p:sldId id="279" r:id="rId7"/>
    <p:sldId id="274" r:id="rId8"/>
    <p:sldId id="282" r:id="rId9"/>
    <p:sldId id="275" r:id="rId10"/>
    <p:sldId id="268" r:id="rId11"/>
    <p:sldId id="258" r:id="rId12"/>
    <p:sldId id="263" r:id="rId13"/>
    <p:sldId id="264" r:id="rId14"/>
    <p:sldId id="265" r:id="rId15"/>
    <p:sldId id="267" r:id="rId16"/>
    <p:sldId id="269" r:id="rId17"/>
    <p:sldId id="277" r:id="rId18"/>
    <p:sldId id="280" r:id="rId19"/>
    <p:sldId id="276" r:id="rId20"/>
    <p:sldId id="281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9FB"/>
    <a:srgbClr val="FF6600"/>
    <a:srgbClr val="99CCFF"/>
    <a:srgbClr val="13A9FD"/>
    <a:srgbClr val="27B1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D43E0-6225-4B80-B213-7708C65BF287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15BC4-052C-46F4-A681-8E0990808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488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file:///\\katarsis8\User\&#1058;&#1088;&#1080;&#1096;&#1080;&#1085;&#1072;\&#1085;&#1086;&#1074;&#1099;&#1077;%20&#1073;&#1083;&#1072;&#1085;&#1082;&#1080;\&#1055;&#1086;&#1090;&#1088;&#1077;&#1073;&#1085;&#1086;&#1089;&#1090;&#1100;%202019.doc" TargetMode="External"/><Relationship Id="rId7" Type="http://schemas.openxmlformats.org/officeDocument/2006/relationships/oleObject" Target="file:///\\katarsis8\User\&#1051;&#1077;&#1085;&#1089;&#1082;&#1072;&#1103;\&#1044;&#1086;&#1082;&#1091;&#1084;&#1077;&#1085;&#1090;&#1099;%20&#1087;&#1086;%20&#1085;&#1077;&#1089;&#1086;&#1074;&#1077;&#1088;&#1096;&#1077;&#1085;&#1085;&#1086;&#1083;&#1077;&#1090;&#1085;&#1080;&#1084;\&#1044;&#1086;&#1082;&#1091;&#1084;&#1077;&#1085;&#1090;&#1099;\&#1044;&#1086;&#1075;&#1086;&#1074;&#1086;&#1088;.doc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11" Type="http://schemas.openxmlformats.org/officeDocument/2006/relationships/image" Target="../media/image16.wmf"/><Relationship Id="rId5" Type="http://schemas.openxmlformats.org/officeDocument/2006/relationships/oleObject" Target="file:///\\katarsis8\User\&#1051;&#1077;&#1085;&#1089;&#1082;&#1072;&#1103;\&#1044;&#1086;&#1082;&#1091;&#1084;&#1077;&#1085;&#1090;&#1099;%20&#1087;&#1086;%20&#1085;&#1077;&#1089;&#1086;&#1074;&#1077;&#1088;&#1096;&#1077;&#1085;&#1085;&#1086;&#1083;&#1077;&#1090;&#1085;&#1080;&#1084;\&#1044;&#1086;&#1082;&#1091;&#1084;&#1077;&#1085;&#1090;&#1099;\&#1047;&#1072;&#1103;&#1074;&#1082;&#1072;.doc" TargetMode="External"/><Relationship Id="rId10" Type="http://schemas.openxmlformats.org/officeDocument/2006/relationships/oleObject" Target="../embeddings/_________Microsoft_Word_97-20031.doc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katarsis8\User\&#1051;&#1077;&#1085;&#1089;&#1082;&#1072;&#1103;\&#1044;&#1086;&#1082;&#1091;&#1084;&#1077;&#1085;&#1090;&#1099;%20&#1087;&#1086;%20&#1085;&#1077;&#1089;&#1086;&#1074;&#1077;&#1088;&#1096;&#1077;&#1085;&#1085;&#1086;&#1083;&#1077;&#1090;&#1085;&#1080;&#1084;\&#1044;&#1086;&#1082;&#1091;&#1084;&#1077;&#1085;&#1090;&#1099;\&#1057;&#1088;&#1086;&#1095;&#1085;&#1099;&#1081;%20&#1058;&#1088;&#1091;&#1076;&#1086;&#1074;&#1086;&#1081;_&#1076;&#1086;&#1075;&#1086;&#1074;&#1086;&#1088;%20&#1085;&#1086;&#1074;&#1099;&#1081;%202018%20&#1075;.rtf" TargetMode="Externa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_________Microsoft_Word_97-20032.doc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" name="Picture 30" descr="C:\Users\XXX\Desktop\Безымян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7952936" cy="405664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817323" y="446475"/>
            <a:ext cx="374441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ru-RU" sz="1600" dirty="0">
                <a:solidFill>
                  <a:schemeClr val="bg1"/>
                </a:solidFill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Liberation Serif" pitchFamily="18" charset="0"/>
                <a:cs typeface="Times New Roman" pitchFamily="18" charset="0"/>
              </a:rPr>
              <a:t>Государственное казенное учреждение  </a:t>
            </a:r>
          </a:p>
          <a:p>
            <a:pPr algn="ctr" eaLnBrk="1" hangingPunct="1"/>
            <a:r>
              <a:rPr lang="ru-RU" sz="2000" b="1" dirty="0">
                <a:solidFill>
                  <a:schemeClr val="bg1"/>
                </a:solidFill>
                <a:latin typeface="Liberation Serif" pitchFamily="18" charset="0"/>
                <a:cs typeface="Times New Roman" pitchFamily="18" charset="0"/>
              </a:rPr>
              <a:t> службы занятости населения  Свердловской области </a:t>
            </a:r>
          </a:p>
          <a:p>
            <a:pPr algn="ctr" eaLnBrk="1" hangingPunct="1"/>
            <a:r>
              <a:rPr lang="ru-RU" sz="2000" b="1" dirty="0">
                <a:solidFill>
                  <a:schemeClr val="bg1"/>
                </a:solidFill>
                <a:latin typeface="Liberation Serif" pitchFamily="18" charset="0"/>
                <a:cs typeface="Times New Roman" pitchFamily="18" charset="0"/>
              </a:rPr>
              <a:t> «Пышминский центр занятости»</a:t>
            </a:r>
            <a:endParaRPr lang="ru-RU" sz="2000" b="1" dirty="0">
              <a:solidFill>
                <a:schemeClr val="bg1"/>
              </a:solidFill>
              <a:latin typeface="Liberation Serif" pitchFamily="18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Liberation Serif" pitchFamily="18" charset="0"/>
              </a:rPr>
              <a:t> (ГКУ «Пышминский ЦЗ»)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4" y="4056649"/>
            <a:ext cx="8821613" cy="1964639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altLang="ru-RU" sz="36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6600"/>
                </a:solidFill>
                <a:latin typeface="Liberation Serif" pitchFamily="18" charset="0"/>
                <a:cs typeface="Times New Roman" pitchFamily="18" charset="0"/>
              </a:rPr>
              <a:t>Организация временного трудоустройства несовершеннолетних граждан </a:t>
            </a:r>
            <a:r>
              <a:rPr lang="ru-RU" altLang="ru-RU" sz="36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6600"/>
                </a:solidFill>
                <a:latin typeface="Liberation Serif" pitchFamily="18" charset="0"/>
                <a:cs typeface="Times New Roman" pitchFamily="18" charset="0"/>
              </a:rPr>
              <a:t>в </a:t>
            </a:r>
            <a:r>
              <a:rPr lang="ru-RU" altLang="ru-RU" sz="36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6600"/>
                </a:solidFill>
                <a:latin typeface="Liberation Serif" pitchFamily="18" charset="0"/>
                <a:cs typeface="Times New Roman" pitchFamily="18" charset="0"/>
              </a:rPr>
              <a:t>возрасте от 14 до 18 </a:t>
            </a:r>
            <a:r>
              <a:rPr lang="ru-RU" altLang="ru-RU" sz="36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6600"/>
                </a:solidFill>
                <a:latin typeface="Liberation Serif" pitchFamily="18" charset="0"/>
                <a:cs typeface="Times New Roman" pitchFamily="18" charset="0"/>
              </a:rPr>
              <a:t>лет</a:t>
            </a:r>
            <a:endParaRPr lang="ru-RU" sz="36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FF6600"/>
              </a:solidFill>
              <a:latin typeface="Liberation Serif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66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1772816"/>
            <a:ext cx="8512690" cy="3849291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smtClean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приобщение </a:t>
            </a:r>
            <a:r>
              <a:rPr lang="ru-RU" altLang="ru-RU" sz="2800" dirty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подростков к труду</a:t>
            </a:r>
            <a:r>
              <a:rPr lang="ru-RU" altLang="ru-RU" sz="2800" dirty="0" smtClean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altLang="ru-RU" sz="2800" dirty="0" smtClean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 профессиональная ориентация молодого поколения;</a:t>
            </a:r>
            <a:endParaRPr lang="ru-RU" altLang="ru-RU" sz="2800" dirty="0">
              <a:solidFill>
                <a:schemeClr val="tx1"/>
              </a:solidFill>
              <a:latin typeface="Liberation Serif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altLang="ru-RU" sz="2800" dirty="0" smtClean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 приобретение </a:t>
            </a:r>
            <a:r>
              <a:rPr lang="ru-RU" altLang="ru-RU" sz="2800" dirty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определенных профессиональных навыков;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altLang="ru-RU" sz="2800" dirty="0" smtClean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 адаптация </a:t>
            </a:r>
            <a:r>
              <a:rPr lang="ru-RU" altLang="ru-RU" sz="2800" dirty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к трудовой </a:t>
            </a:r>
            <a:r>
              <a:rPr lang="ru-RU" altLang="ru-RU" sz="2800" dirty="0" smtClean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деятельности;</a:t>
            </a:r>
          </a:p>
          <a:p>
            <a:pPr algn="just">
              <a:buFont typeface="Wingdings" pitchFamily="2" charset="2"/>
              <a:buChar char="Ø"/>
            </a:pPr>
            <a:r>
              <a:rPr lang="ru-RU" altLang="ru-RU" sz="2800" dirty="0" smtClean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 адаптация в трудовом коллективе;</a:t>
            </a:r>
            <a:endParaRPr lang="ru-RU" altLang="ru-RU" sz="2800" dirty="0">
              <a:solidFill>
                <a:schemeClr val="tx1"/>
              </a:solidFill>
              <a:latin typeface="Liberation Serif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altLang="ru-RU" sz="2800" dirty="0" smtClean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 несение </a:t>
            </a:r>
            <a:r>
              <a:rPr lang="ru-RU" altLang="ru-RU" sz="2800" dirty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ответственности за выполняемую работу.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5299" y="332656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  <a:latin typeface="Liberation Serif" pitchFamily="18" charset="0"/>
              </a:rPr>
              <a:t>Основными задачами</a:t>
            </a:r>
            <a:br>
              <a:rPr lang="ru-RU" sz="2800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  <a:latin typeface="Liberation Serif" pitchFamily="18" charset="0"/>
              </a:rPr>
            </a:br>
            <a:r>
              <a:rPr lang="ru-RU" sz="2800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  <a:latin typeface="Liberation Serif" pitchFamily="18" charset="0"/>
              </a:rPr>
              <a:t>временного трудоустройства несовершеннолетних являются:</a:t>
            </a:r>
          </a:p>
        </p:txBody>
      </p:sp>
    </p:spTree>
    <p:extLst>
      <p:ext uri="{BB962C8B-B14F-4D97-AF65-F5344CB8AC3E}">
        <p14:creationId xmlns:p14="http://schemas.microsoft.com/office/powerpoint/2010/main" val="241735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59" cy="4628728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altLang="ru-RU" sz="2400" b="0" dirty="0" smtClean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дети-сироты и дети, оставшиеся без попечения родителей;</a:t>
            </a:r>
          </a:p>
          <a:p>
            <a:pPr algn="just">
              <a:buFont typeface="Wingdings" pitchFamily="2" charset="2"/>
              <a:buChar char="Ø"/>
            </a:pPr>
            <a:r>
              <a:rPr lang="ru-RU" altLang="ru-RU" sz="2400" b="0" dirty="0" smtClean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подростки </a:t>
            </a:r>
            <a:r>
              <a:rPr lang="ru-RU" altLang="ru-RU" sz="2400" b="0" dirty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из семей безработных граждан;</a:t>
            </a:r>
          </a:p>
          <a:p>
            <a:pPr algn="just">
              <a:buFont typeface="Wingdings" pitchFamily="2" charset="2"/>
              <a:buChar char="Ø"/>
            </a:pPr>
            <a:r>
              <a:rPr lang="ru-RU" altLang="ru-RU" sz="2400" b="0" dirty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подростки из неполных, многодетных и неблагополучных семей;</a:t>
            </a:r>
          </a:p>
          <a:p>
            <a:pPr algn="just">
              <a:buFont typeface="Wingdings" pitchFamily="2" charset="2"/>
              <a:buChar char="Ø"/>
            </a:pPr>
            <a:r>
              <a:rPr lang="ru-RU" altLang="ru-RU" sz="2400" b="0" dirty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дети </a:t>
            </a:r>
            <a:r>
              <a:rPr lang="ru-RU" altLang="ru-RU" sz="2400" b="0" dirty="0" smtClean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– инвалиды;</a:t>
            </a:r>
            <a:endParaRPr lang="ru-RU" altLang="ru-RU" sz="2400" b="0" dirty="0">
              <a:solidFill>
                <a:schemeClr val="tx1"/>
              </a:solidFill>
              <a:latin typeface="Liberation Serif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altLang="ru-RU" sz="2400" b="0" dirty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дети из семей беженцев и вынужденных переселенцев;</a:t>
            </a:r>
          </a:p>
          <a:p>
            <a:pPr algn="just">
              <a:buFont typeface="Wingdings" pitchFamily="2" charset="2"/>
              <a:buChar char="Ø"/>
            </a:pPr>
            <a:r>
              <a:rPr lang="ru-RU" altLang="ru-RU" sz="2400" b="0" dirty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подростки, состоящие на учете в комиссиях по делам несовершеннолетних и защите их прав и подразделениях по делам несовершеннолетних органов внутренних дел;</a:t>
            </a:r>
          </a:p>
          <a:p>
            <a:pPr algn="just">
              <a:buFont typeface="Wingdings" pitchFamily="2" charset="2"/>
              <a:buChar char="Ø"/>
            </a:pPr>
            <a:r>
              <a:rPr lang="ru-RU" altLang="ru-RU" sz="2400" b="0" dirty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беспризорные, безнадзорные дети;</a:t>
            </a:r>
          </a:p>
          <a:p>
            <a:pPr algn="just">
              <a:buFont typeface="Wingdings" pitchFamily="2" charset="2"/>
              <a:buChar char="Ø"/>
            </a:pPr>
            <a:r>
              <a:rPr lang="ru-RU" altLang="ru-RU" sz="2400" b="0" dirty="0" smtClean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подростки, освобожденные из </a:t>
            </a:r>
            <a:r>
              <a:rPr lang="ru-RU" altLang="ru-RU" sz="2400" b="0" dirty="0" err="1" smtClean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воспитательно</a:t>
            </a:r>
            <a:r>
              <a:rPr lang="ru-RU" altLang="ru-RU" sz="2400" b="0" dirty="0" smtClean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-трудовых колоний или закончившие специальные учебно-воспитательные учреждения.</a:t>
            </a:r>
          </a:p>
          <a:p>
            <a:pPr>
              <a:buFont typeface="Wingdings" pitchFamily="2" charset="2"/>
              <a:buChar char="Ø"/>
            </a:pPr>
            <a:endParaRPr lang="ru-RU" dirty="0">
              <a:latin typeface="Liberation Serif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5299" y="332656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  <a:latin typeface="Liberation Serif" pitchFamily="18" charset="0"/>
              </a:rPr>
              <a:t>Приоритетным  правом  при трудоустройстве пользуются:</a:t>
            </a:r>
          </a:p>
        </p:txBody>
      </p:sp>
    </p:spTree>
    <p:extLst>
      <p:ext uri="{BB962C8B-B14F-4D97-AF65-F5344CB8AC3E}">
        <p14:creationId xmlns:p14="http://schemas.microsoft.com/office/powerpoint/2010/main" val="263513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сельскохозяйственные работы;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 уборка территории;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4278052" cy="285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047" y="2636912"/>
            <a:ext cx="3870170" cy="2902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305" y="404663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  <a:latin typeface="Liberation Serif" pitchFamily="18" charset="0"/>
              </a:rPr>
              <a:t>Основными видами работ для временного трудоустройства несовершеннолетних граждан являются:</a:t>
            </a:r>
          </a:p>
        </p:txBody>
      </p:sp>
    </p:spTree>
    <p:extLst>
      <p:ext uri="{BB962C8B-B14F-4D97-AF65-F5344CB8AC3E}">
        <p14:creationId xmlns:p14="http://schemas.microsoft.com/office/powerpoint/2010/main" val="63748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29108" y="292974"/>
            <a:ext cx="5297760" cy="1907360"/>
          </a:xfrm>
        </p:spPr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рганизация </a:t>
            </a:r>
            <a:r>
              <a:rPr lang="ru-RU" sz="2800" dirty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досуговых </a:t>
            </a:r>
            <a:r>
              <a:rPr lang="ru-RU" sz="2800" dirty="0" smtClean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игр </a:t>
            </a:r>
            <a:r>
              <a:rPr lang="ru-RU" sz="2800" dirty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в летнем лагере;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96852"/>
            <a:ext cx="396044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61048"/>
            <a:ext cx="273630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282" y="292974"/>
            <a:ext cx="3474166" cy="338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28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59970"/>
            <a:ext cx="7620000" cy="114064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у</a:t>
            </a:r>
            <a:r>
              <a:rPr lang="ru-RU" sz="2800" dirty="0" smtClean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борка помещений;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одсобные работы;</a:t>
            </a: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pic>
        <p:nvPicPr>
          <p:cNvPr id="1026" name="Picture 2" descr="https://static.ofnvrsk.ru/news/10072018/IMG_0978-10-07-18-01-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02" y="980728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431648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57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5184576" cy="19972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б</a:t>
            </a:r>
            <a:r>
              <a:rPr lang="ru-RU" sz="2800" dirty="0" smtClean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лагоустройство </a:t>
            </a:r>
            <a:r>
              <a:rPr lang="ru-RU" sz="2800" dirty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территории парков, поселка;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р</a:t>
            </a:r>
            <a:r>
              <a:rPr lang="ru-RU" sz="2800" dirty="0" smtClean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емонт </a:t>
            </a:r>
            <a:r>
              <a:rPr lang="ru-RU" sz="2800" dirty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спортивных площадок;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д</a:t>
            </a:r>
            <a:r>
              <a:rPr lang="ru-RU" sz="2800" dirty="0" smtClean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елопроизводство</a:t>
            </a:r>
            <a:r>
              <a:rPr lang="ru-RU" sz="2800" dirty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4" name="Picture 6" descr="https://www.krasnodar.media/media/k2/items/cache/d32703e4d6167ce27e1a9881230505a2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4120807" cy="308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amborisogleb.ucoz.ru/_bl/0/508853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41972"/>
            <a:ext cx="3384376" cy="451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68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008" y="1268760"/>
            <a:ext cx="8928992" cy="5120901"/>
          </a:xfrm>
        </p:spPr>
        <p:txBody>
          <a:bodyPr>
            <a:normAutofit fontScale="92500" lnSpcReduction="20000"/>
          </a:bodyPr>
          <a:lstStyle/>
          <a:p>
            <a:pPr marL="144000" indent="4500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altLang="ru-RU" sz="2600" dirty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на тяжелые работы, связанные с подъемом и перемещением тяжестей вручную в случае превышения установленных норм предельно допустимых нагрузок для лиц моложе восемнадцати лет при подъеме и перемещении тяжестей вручную</a:t>
            </a:r>
            <a:r>
              <a:rPr lang="ru-RU" altLang="ru-RU" sz="2600" dirty="0" smtClean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;</a:t>
            </a:r>
          </a:p>
          <a:p>
            <a:pPr marL="144000" indent="4500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ru-RU" altLang="ru-RU" sz="2600" dirty="0">
              <a:solidFill>
                <a:schemeClr val="tx1"/>
              </a:solidFill>
              <a:latin typeface="Liberation Serif" pitchFamily="18" charset="0"/>
              <a:cs typeface="Times New Roman" pitchFamily="18" charset="0"/>
            </a:endParaRPr>
          </a:p>
          <a:p>
            <a:pPr marL="144000" indent="4500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altLang="ru-RU" sz="2600" dirty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на работы с вредными или опасными условиями труда, и в ночное время</a:t>
            </a:r>
            <a:r>
              <a:rPr lang="ru-RU" altLang="ru-RU" sz="2600" dirty="0" smtClean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;</a:t>
            </a:r>
          </a:p>
          <a:p>
            <a:pPr marL="144000" indent="4500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ru-RU" altLang="ru-RU" sz="2600" dirty="0">
              <a:solidFill>
                <a:schemeClr val="tx1"/>
              </a:solidFill>
              <a:latin typeface="Liberation Serif" pitchFamily="18" charset="0"/>
              <a:cs typeface="Times New Roman" pitchFamily="18" charset="0"/>
            </a:endParaRPr>
          </a:p>
          <a:p>
            <a:pPr marL="144000" indent="4500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altLang="ru-RU" sz="2600" dirty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на работы, выполнение которых может причинить вред их здоровью и нравственному развитию (игорный бизнес, работа в ночных кабаре и клубах, производство, перевозка и торговля спиртными напитками, табачными изделиями, наркотическими и иными токсическими препаратами</a:t>
            </a:r>
            <a:r>
              <a:rPr lang="ru-RU" altLang="ru-RU" sz="2600" dirty="0" smtClean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);</a:t>
            </a:r>
          </a:p>
          <a:p>
            <a:pPr marL="144000" indent="4500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ru-RU" altLang="ru-RU" sz="2600" dirty="0">
              <a:solidFill>
                <a:schemeClr val="tx1"/>
              </a:solidFill>
              <a:latin typeface="Liberation Serif" pitchFamily="18" charset="0"/>
              <a:cs typeface="Times New Roman" pitchFamily="18" charset="0"/>
            </a:endParaRPr>
          </a:p>
          <a:p>
            <a:pPr marL="144000" indent="4500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altLang="ru-RU" sz="2600" dirty="0">
                <a:solidFill>
                  <a:schemeClr val="tx1"/>
                </a:solidFill>
                <a:latin typeface="Liberation Serif" pitchFamily="18" charset="0"/>
                <a:cs typeface="Times New Roman" pitchFamily="18" charset="0"/>
              </a:rPr>
              <a:t>на работы, выполняемые вахтовым методом.</a:t>
            </a:r>
          </a:p>
          <a:p>
            <a:pPr marL="144000">
              <a:lnSpc>
                <a:spcPct val="110000"/>
              </a:lnSpc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7417" y="260648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  <a:latin typeface="Liberation Serif" pitchFamily="18" charset="0"/>
              </a:rPr>
              <a:t>Запрещается трудоустройство лиц в возрасте до 18 лет:</a:t>
            </a:r>
          </a:p>
        </p:txBody>
      </p:sp>
    </p:spTree>
    <p:extLst>
      <p:ext uri="{BB962C8B-B14F-4D97-AF65-F5344CB8AC3E}">
        <p14:creationId xmlns:p14="http://schemas.microsoft.com/office/powerpoint/2010/main" val="272971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88840"/>
            <a:ext cx="8011549" cy="25922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Liberation Serif" pitchFamily="18" charset="0"/>
              </a:rPr>
              <a:t>Материальная поддержка </a:t>
            </a:r>
            <a:r>
              <a:rPr lang="ru-RU" b="1" dirty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несовершеннолетним гражданам </a:t>
            </a:r>
            <a:r>
              <a:rPr lang="ru-RU" dirty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в возрасте от 14 до 18 лет в период временного </a:t>
            </a:r>
            <a:r>
              <a:rPr lang="ru-RU" dirty="0" smtClean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трудоустройства выплачивается центром занятости </a:t>
            </a:r>
            <a:r>
              <a:rPr lang="ru-RU" b="1" dirty="0" smtClean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ниже минимальной и не выше полуторакратной минимальной величины пособия 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по безработице</a:t>
            </a:r>
            <a:r>
              <a:rPr lang="ru-RU" dirty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, увеличенных на размер районного коэффициента, в </a:t>
            </a:r>
            <a:r>
              <a:rPr lang="ru-RU" dirty="0" smtClean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месяц (от 1725,00р. до 2587,50р.).</a:t>
            </a:r>
            <a:endParaRPr lang="ru-RU" dirty="0">
              <a:solidFill>
                <a:schemeClr val="tx1"/>
              </a:solidFill>
              <a:latin typeface="Liberation Serif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48680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  <a:latin typeface="Liberation Serif" pitchFamily="18" charset="0"/>
              </a:rPr>
              <a:t>Материальная поддержка </a:t>
            </a:r>
            <a:br>
              <a:rPr lang="ru-RU" sz="2800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  <a:latin typeface="Liberation Serif" pitchFamily="18" charset="0"/>
              </a:rPr>
            </a:br>
            <a:r>
              <a:rPr lang="ru-RU" sz="2800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  <a:latin typeface="Liberation Serif" pitchFamily="18" charset="0"/>
              </a:rPr>
              <a:t> ГКУ «Пышминский ЦЗ»</a:t>
            </a:r>
          </a:p>
        </p:txBody>
      </p:sp>
    </p:spTree>
    <p:extLst>
      <p:ext uri="{BB962C8B-B14F-4D97-AF65-F5344CB8AC3E}">
        <p14:creationId xmlns:p14="http://schemas.microsoft.com/office/powerpoint/2010/main" val="38589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548680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  <a:latin typeface="Liberation Serif" pitchFamily="18" charset="0"/>
              </a:rPr>
              <a:t>Оплата труда </a:t>
            </a:r>
            <a:r>
              <a:rPr lang="ru-RU" sz="3200" b="1" dirty="0" smtClean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  <a:latin typeface="Liberation Serif" pitchFamily="18" charset="0"/>
              </a:rPr>
              <a:t>работодателем</a:t>
            </a:r>
            <a:endParaRPr lang="ru-RU" sz="3200" b="1" dirty="0">
              <a:ln w="10541" cmpd="sng">
                <a:solidFill>
                  <a:schemeClr val="accent2"/>
                </a:solidFill>
                <a:prstDash val="solid"/>
              </a:ln>
              <a:solidFill>
                <a:srgbClr val="FF6600"/>
              </a:solidFill>
              <a:latin typeface="Liberation Serif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052736"/>
            <a:ext cx="8208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Liberation Serif" pitchFamily="18" charset="0"/>
              </a:rPr>
              <a:t>Оплата труда работников в возрасте от 14 до 18 лет, обучающихся в организациях, осуществляющих образовательную деятельность, и работающих в свободное от учебы время, производится пропорционально отработанному времени или в зависимости от выработки. Работодатель может устанавливать этим работникам доплаты к заработной плате за счет собственных средств (ст. 271 ТК РФ). Оплата труда несовершеннолетних граждан в возрасте от 14 до 18 лет должна быть </a:t>
            </a:r>
            <a:r>
              <a:rPr lang="ru-RU" sz="2800" b="1" dirty="0" smtClean="0">
                <a:latin typeface="Liberation Serif" pitchFamily="18" charset="0"/>
              </a:rPr>
              <a:t>не ниже МРОТ (14710,80р.)</a:t>
            </a:r>
            <a:r>
              <a:rPr lang="ru-RU" sz="2800" dirty="0" smtClean="0">
                <a:latin typeface="Liberation Serif" pitchFamily="18" charset="0"/>
              </a:rPr>
              <a:t>, исчисленной пропорционально отработанному времени.</a:t>
            </a:r>
            <a:endParaRPr lang="ru-RU" sz="2800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8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07504" y="404664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  <a:latin typeface="Liberation Serif" pitchFamily="18" charset="0"/>
              </a:rPr>
              <a:t>Документы для работодателей, при организации временного трудоустройства несовершеннолетних граждан в возрасте от 14 до 18 лет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219165"/>
              </p:ext>
            </p:extLst>
          </p:nvPr>
        </p:nvGraphicFramePr>
        <p:xfrm>
          <a:off x="701570" y="1916832"/>
          <a:ext cx="7596844" cy="421478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126026"/>
                <a:gridCol w="2470818"/>
              </a:tblGrid>
              <a:tr h="856581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Liberation Serif" pitchFamily="18" charset="0"/>
                        </a:rPr>
                        <a:t>Потребность</a:t>
                      </a:r>
                      <a:endParaRPr lang="ru-RU" b="0" dirty="0">
                        <a:latin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565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Liberation Serif" pitchFamily="18" charset="0"/>
                        </a:rPr>
                        <a:t>Заявка</a:t>
                      </a:r>
                      <a:endParaRPr lang="ru-RU" dirty="0">
                        <a:latin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231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Liberation Serif" pitchFamily="18" charset="0"/>
                        </a:rPr>
                        <a:t>Договор с приложениями</a:t>
                      </a:r>
                      <a:endParaRPr lang="ru-RU" dirty="0">
                        <a:latin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84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Liberation Serif" pitchFamily="18" charset="0"/>
                        </a:rPr>
                        <a:t>Справка (после окончания работ);</a:t>
                      </a:r>
                    </a:p>
                    <a:p>
                      <a:pPr algn="ctr"/>
                      <a:endParaRPr lang="ru-RU" dirty="0">
                        <a:latin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41675"/>
              </p:ext>
            </p:extLst>
          </p:nvPr>
        </p:nvGraphicFramePr>
        <p:xfrm>
          <a:off x="6444208" y="2060848"/>
          <a:ext cx="1130424" cy="953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7" name="Document" showAsIcon="1" r:id="rId3" imgW="914400" imgH="771480" progId="Word.Document.8">
                  <p:link updateAutomatic="1"/>
                </p:oleObj>
              </mc:Choice>
              <mc:Fallback>
                <p:oleObj name="Document" showAsIcon="1" r:id="rId3" imgW="914400" imgH="771480" progId="Word.Documen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44208" y="2060848"/>
                        <a:ext cx="1130424" cy="953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152056"/>
              </p:ext>
            </p:extLst>
          </p:nvPr>
        </p:nvGraphicFramePr>
        <p:xfrm>
          <a:off x="6444208" y="2852936"/>
          <a:ext cx="1194799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" name="Document" showAsIcon="1" r:id="rId5" imgW="914400" imgH="771480" progId="Word.Document.8">
                  <p:link updateAutomatic="1"/>
                </p:oleObj>
              </mc:Choice>
              <mc:Fallback>
                <p:oleObj name="Document" showAsIcon="1" r:id="rId5" imgW="914400" imgH="771480" progId="Word.Documen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44208" y="2852936"/>
                        <a:ext cx="1194799" cy="10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557352"/>
              </p:ext>
            </p:extLst>
          </p:nvPr>
        </p:nvGraphicFramePr>
        <p:xfrm>
          <a:off x="6444208" y="3717032"/>
          <a:ext cx="1194798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" name="Document" showAsIcon="1" r:id="rId7" imgW="914400" imgH="771480" progId="Word.Document.8">
                  <p:link updateAutomatic="1"/>
                </p:oleObj>
              </mc:Choice>
              <mc:Fallback>
                <p:oleObj name="Document" showAsIcon="1" r:id="rId7" imgW="914400" imgH="771480" progId="Word.Documen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44208" y="3717032"/>
                        <a:ext cx="1194798" cy="10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787290"/>
              </p:ext>
            </p:extLst>
          </p:nvPr>
        </p:nvGraphicFramePr>
        <p:xfrm>
          <a:off x="6372200" y="4797152"/>
          <a:ext cx="1280142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" name="Document" showAsIcon="1" r:id="rId10" imgW="914400" imgH="771480" progId="Word.Document.8">
                  <p:embed/>
                </p:oleObj>
              </mc:Choice>
              <mc:Fallback>
                <p:oleObj name="Document" showAsIcon="1" r:id="rId10" imgW="914400" imgH="77148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72200" y="4797152"/>
                        <a:ext cx="1280142" cy="1080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94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4968552"/>
          </a:xfrm>
        </p:spPr>
        <p:txBody>
          <a:bodyPr>
            <a:normAutofit fontScale="92500" lnSpcReduction="20000"/>
          </a:bodyPr>
          <a:lstStyle/>
          <a:p>
            <a:pPr marL="0" indent="342900" algn="just">
              <a:buFont typeface="Wingdings" pitchFamily="2" charset="2"/>
              <a:buChar char="Ø"/>
            </a:pPr>
            <a:r>
              <a:rPr lang="ru-RU" sz="2500" dirty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Трудовой кодекс Российской Федерации от 30.12.2001 № </a:t>
            </a:r>
            <a:r>
              <a:rPr lang="ru-RU" sz="2500" dirty="0" smtClean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197-ФЗ</a:t>
            </a:r>
            <a:endParaRPr lang="ru-RU" sz="2500" dirty="0">
              <a:solidFill>
                <a:schemeClr val="tx1"/>
              </a:solidFill>
              <a:latin typeface="Liberation Serif" pitchFamily="18" charset="0"/>
              <a:cs typeface="Times New Roman" panose="02020603050405020304" pitchFamily="18" charset="0"/>
            </a:endParaRPr>
          </a:p>
          <a:p>
            <a:pPr marL="0" indent="342900" algn="just">
              <a:buFont typeface="Wingdings" pitchFamily="2" charset="2"/>
              <a:buChar char="Ø"/>
            </a:pPr>
            <a:r>
              <a:rPr lang="ru-RU" sz="2500" dirty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Закон Российской Федерации от 19.04.1991 № 1032-1 «О занятости населения в Российской Федерации</a:t>
            </a:r>
            <a:r>
              <a:rPr lang="ru-RU" sz="2500" dirty="0" smtClean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»</a:t>
            </a:r>
            <a:endParaRPr lang="ru-RU" sz="2500" dirty="0">
              <a:solidFill>
                <a:schemeClr val="tx1"/>
              </a:solidFill>
              <a:latin typeface="Liberation Serif" pitchFamily="18" charset="0"/>
              <a:cs typeface="Times New Roman" panose="02020603050405020304" pitchFamily="18" charset="0"/>
            </a:endParaRPr>
          </a:p>
          <a:p>
            <a:pPr marL="0" indent="342900" algn="just">
              <a:buFont typeface="Wingdings" pitchFamily="2" charset="2"/>
              <a:buChar char="Ø"/>
            </a:pPr>
            <a:r>
              <a:rPr lang="ru-RU" sz="2500" dirty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Федеральный закон от 27.07.2010 № 210-ФЗ «Об организации предоставления государственных и муниципальных услуг» </a:t>
            </a:r>
          </a:p>
          <a:p>
            <a:pPr marL="0" indent="342900" algn="just">
              <a:buFont typeface="Wingdings" pitchFamily="2" charset="2"/>
              <a:buChar char="Ø"/>
            </a:pPr>
            <a:r>
              <a:rPr lang="ru-RU" sz="2500" dirty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П</a:t>
            </a:r>
            <a:r>
              <a:rPr lang="ru-RU" sz="2500" dirty="0" smtClean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риказ </a:t>
            </a:r>
            <a:r>
              <a:rPr lang="ru-RU" sz="2500" dirty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Министерства труда и социальной защиты </a:t>
            </a:r>
            <a:r>
              <a:rPr lang="ru-RU" sz="2500" dirty="0" smtClean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Российской Федерации от </a:t>
            </a:r>
            <a:r>
              <a:rPr lang="ru-RU" sz="2500" dirty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12.02.2013 № 58н «Об утверждении федерального государственного стандарта государственной услуги по организации временного трудоустройства несовершеннолетних граждан в возрасте от 14 до 18 лет в свободное от учебы время, безработных граждан, испытывающих трудности в поиске работы, безработных граждан в возрасте от 18 до 20 лет имеющих среднее профессиональное образование и ищущих работу впервые» </a:t>
            </a:r>
          </a:p>
          <a:p>
            <a:pPr marL="0" indent="342900" algn="just">
              <a:buFont typeface="Wingdings" pitchFamily="2" charset="2"/>
              <a:buChar char="Ø"/>
            </a:pPr>
            <a:r>
              <a:rPr lang="ru-RU" sz="2500" dirty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П</a:t>
            </a:r>
            <a:r>
              <a:rPr lang="ru-RU" sz="2500" dirty="0" smtClean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риказ </a:t>
            </a:r>
            <a:r>
              <a:rPr lang="ru-RU" sz="2500" dirty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Минтруда России от 26.10.2017 № 748н «Об утверждении нормативов доступности государственных услуг в области содействия занятости населения» 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971600" y="188640"/>
            <a:ext cx="7272808" cy="12107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normalizeH="0" baseline="0" noProof="0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6600"/>
                </a:solidFill>
                <a:uLnTx/>
                <a:uFillTx/>
                <a:latin typeface="Liberation Serif" pitchFamily="18" charset="0"/>
                <a:cs typeface="Times New Roman" pitchFamily="18" charset="0"/>
              </a:rPr>
              <a:t>Нормативно-</a:t>
            </a:r>
            <a:r>
              <a:rPr lang="ru-RU" sz="28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Liberation Serif" pitchFamily="18" charset="0"/>
                <a:cs typeface="Times New Roman" pitchFamily="18" charset="0"/>
              </a:rPr>
              <a:t>правовое </a:t>
            </a:r>
            <a:r>
              <a:rPr lang="ru-RU" sz="28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Liberation Serif" pitchFamily="18" charset="0"/>
                <a:cs typeface="Times New Roman" pitchFamily="18" charset="0"/>
              </a:rPr>
              <a:t>обеспечение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Liberation Serif" pitchFamily="18" charset="0"/>
                <a:cs typeface="Times New Roman" pitchFamily="18" charset="0"/>
              </a:rPr>
              <a:t>временной занятости подростков</a:t>
            </a:r>
            <a:endParaRPr kumimoji="0" lang="ru-RU" sz="2800" b="1" i="0" u="none" strike="noStrike" kern="1200" normalizeH="0" baseline="0" noProof="0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6600"/>
              </a:solidFill>
              <a:uLnTx/>
              <a:uFillTx/>
              <a:latin typeface="Liberation Serif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0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753751"/>
              </p:ext>
            </p:extLst>
          </p:nvPr>
        </p:nvGraphicFramePr>
        <p:xfrm>
          <a:off x="683568" y="620688"/>
          <a:ext cx="7632847" cy="547260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968552"/>
                <a:gridCol w="2664295"/>
              </a:tblGrid>
              <a:tr h="1368152"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ru-RU" b="0" dirty="0" smtClean="0">
                          <a:latin typeface="Liberation Serif" pitchFamily="18" charset="0"/>
                        </a:rPr>
                        <a:t>Табель</a:t>
                      </a:r>
                      <a:endParaRPr lang="ru-RU" b="0" dirty="0">
                        <a:latin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Liberation Serif" pitchFamily="18" charset="0"/>
                        </a:rPr>
                        <a:t>Документ работодателя, после окончания работ</a:t>
                      </a:r>
                      <a:endParaRPr lang="ru-RU" b="0" dirty="0">
                        <a:latin typeface="Liberation Serif" pitchFamily="18" charset="0"/>
                      </a:endParaRPr>
                    </a:p>
                  </a:txBody>
                  <a:tcPr/>
                </a:tc>
              </a:tr>
              <a:tr h="1683879"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ru-RU" dirty="0" smtClean="0">
                          <a:latin typeface="Liberation Serif" pitchFamily="18" charset="0"/>
                        </a:rPr>
                        <a:t>Расчетно платежная ведомость</a:t>
                      </a:r>
                      <a:endParaRPr lang="ru-RU" dirty="0">
                        <a:latin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Liberation Serif" pitchFamily="18" charset="0"/>
                        </a:rPr>
                        <a:t>Документ работодателя, после окончания работ</a:t>
                      </a:r>
                      <a:endParaRPr lang="ru-RU" dirty="0">
                        <a:latin typeface="Liberation Serif" pitchFamily="18" charset="0"/>
                      </a:endParaRPr>
                    </a:p>
                  </a:txBody>
                  <a:tcPr/>
                </a:tc>
              </a:tr>
              <a:tr h="1368152"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ru-RU" dirty="0" smtClean="0">
                          <a:latin typeface="Liberation Serif" pitchFamily="18" charset="0"/>
                        </a:rPr>
                        <a:t>Акт (после окончания работ);</a:t>
                      </a:r>
                    </a:p>
                    <a:p>
                      <a:pPr algn="ctr"/>
                      <a:endParaRPr lang="ru-RU" dirty="0">
                        <a:latin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</a:txBody>
                  <a:tcPr/>
                </a:tc>
              </a:tr>
              <a:tr h="10524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Liberation Serif" pitchFamily="18" charset="0"/>
                        </a:rPr>
                        <a:t>Срочный трудовой договор (копия)</a:t>
                      </a:r>
                    </a:p>
                    <a:p>
                      <a:pPr algn="ctr"/>
                      <a:endParaRPr lang="ru-RU" dirty="0">
                        <a:latin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543487"/>
              </p:ext>
            </p:extLst>
          </p:nvPr>
        </p:nvGraphicFramePr>
        <p:xfrm>
          <a:off x="6588223" y="5085184"/>
          <a:ext cx="1190279" cy="1003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Document" showAsIcon="1" r:id="rId3" imgW="914400" imgH="771480" progId="Word.Document.8">
                  <p:link updateAutomatic="1"/>
                </p:oleObj>
              </mc:Choice>
              <mc:Fallback>
                <p:oleObj name="Document" showAsIcon="1" r:id="rId3" imgW="914400" imgH="771480" progId="Word.Document.8">
                  <p:link updateAutomatic="1"/>
                  <p:pic>
                    <p:nvPicPr>
                      <p:cNvPr id="0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3" y="5085184"/>
                        <a:ext cx="1190279" cy="1003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100568"/>
              </p:ext>
            </p:extLst>
          </p:nvPr>
        </p:nvGraphicFramePr>
        <p:xfrm>
          <a:off x="6516216" y="3861048"/>
          <a:ext cx="1274440" cy="1075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Document" showAsIcon="1" r:id="rId6" imgW="914400" imgH="771480" progId="Word.Document.8">
                  <p:embed/>
                </p:oleObj>
              </mc:Choice>
              <mc:Fallback>
                <p:oleObj name="Document" showAsIcon="1" r:id="rId6" imgW="914400" imgH="77148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16216" y="3861048"/>
                        <a:ext cx="1274440" cy="1075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792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420888"/>
            <a:ext cx="7200800" cy="1008112"/>
          </a:xfrm>
        </p:spPr>
        <p:txBody>
          <a:bodyPr>
            <a:normAutofit/>
          </a:bodyPr>
          <a:lstStyle/>
          <a:p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  <a:latin typeface="Liberation Serif" pitchFamily="18" charset="0"/>
                <a:cs typeface="Times New Roman" pitchFamily="18" charset="0"/>
              </a:rPr>
              <a:t>Спасибо за внимание!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6600"/>
              </a:solidFill>
              <a:latin typeface="Liberation Serif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2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712968" cy="5688632"/>
          </a:xfrm>
        </p:spPr>
        <p:txBody>
          <a:bodyPr>
            <a:normAutofit fontScale="92500" lnSpcReduction="20000"/>
          </a:bodyPr>
          <a:lstStyle/>
          <a:p>
            <a:pPr marL="0" indent="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Закон Свердловской области от 25.03.2013 № 23-ОЗ «О содействии занятости населения в Свердловской области» </a:t>
            </a:r>
          </a:p>
          <a:p>
            <a:pPr marL="0" indent="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Постановление Правительства Свердловской  области от 15.02.2012 № 122-ПП «О реализации отдельных полномочий Свердловской области в области содействия занятости населения» </a:t>
            </a:r>
          </a:p>
          <a:p>
            <a:pPr marL="0" indent="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Постановление Правительства Свердловской области от 21.10.2013 № 1272-ПП «Об утверждении государственной программы Свердловской области «Содействие занятости населения Свердловской области до 2024 года» </a:t>
            </a:r>
          </a:p>
          <a:p>
            <a:pPr marL="0" indent="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Административный регламент Департамента по труду и занятости населения Свердловской области предоставления государственной услуги по организации временного трудоустройства несовершеннолетних граждан в возрасте от 14 до 18 лет в свободное от учебы время, безработных граждан, испытывающих трудности в поиске работы, безработных граждан в </a:t>
            </a:r>
            <a:r>
              <a:rPr lang="ru-RU" dirty="0" smtClean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возрасте от </a:t>
            </a:r>
            <a:r>
              <a:rPr lang="ru-RU" dirty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18 до 20 лет, имеющих среднее профессиональное образование и ищущих работу впервые, утвержденный приказом Департамента по труду и занятости населения Свердловской области от 04.02.2016 № 35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47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81336"/>
            <a:ext cx="8964488" cy="5976664"/>
          </a:xfrm>
        </p:spPr>
        <p:txBody>
          <a:bodyPr>
            <a:noAutofit/>
          </a:bodyPr>
          <a:lstStyle/>
          <a:p>
            <a:pPr marL="0" indent="180000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  Перечень </a:t>
            </a:r>
            <a:r>
              <a:rPr lang="ru-RU" sz="2200" dirty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работ, на которых запрещается применение труда работников в возрасте до 18 лет, утверждается Правительством Российской Федерации с учетом мнения Российской трехсторонней комиссии по регулированию социально-трудовых отношений (постановление Правительства Российской Федерации от 25.02.2000 № 163 «Об утверждении перечня тяжелых работ и работ с вредными или опасными условиями труда, при выполнении которых запрещается применение труда лиц моложе восемнадцати лет»). </a:t>
            </a:r>
          </a:p>
          <a:p>
            <a:pPr marL="0" indent="180000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  Конкретные </a:t>
            </a:r>
            <a:r>
              <a:rPr lang="ru-RU" sz="2200" dirty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профессии и рабочие места, на которые трудоустраиваются несовершеннолетние, в Свердловской области, определяются организациями по согласованию с центрами занятости и органами госсанэпиднадзора. </a:t>
            </a:r>
          </a:p>
          <a:p>
            <a:pPr>
              <a:spcBef>
                <a:spcPts val="200"/>
              </a:spcBef>
            </a:pP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404664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  <a:latin typeface="Liberation Serif" pitchFamily="18" charset="0"/>
              </a:rPr>
              <a:t>Особенности </a:t>
            </a:r>
            <a:r>
              <a:rPr lang="ru-RU" sz="2400" b="1" dirty="0" smtClean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  <a:latin typeface="Liberation Serif" pitchFamily="18" charset="0"/>
              </a:rPr>
              <a:t>организации </a:t>
            </a:r>
            <a:r>
              <a:rPr lang="ru-RU" sz="2400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  <a:latin typeface="Liberation Serif" pitchFamily="18" charset="0"/>
              </a:rPr>
              <a:t>временного трудоустройства несовершеннолетних граждан в возрасте от 14 до 18 лет в свободное от учебы </a:t>
            </a:r>
            <a:r>
              <a:rPr lang="ru-RU" sz="2400" b="1" dirty="0" smtClean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  <a:latin typeface="Liberation Serif" pitchFamily="18" charset="0"/>
              </a:rPr>
              <a:t>время</a:t>
            </a:r>
            <a:endParaRPr lang="ru-RU" sz="2400" b="1" dirty="0">
              <a:ln w="10541" cmpd="sng">
                <a:solidFill>
                  <a:schemeClr val="accent2"/>
                </a:solidFill>
                <a:prstDash val="solid"/>
              </a:ln>
              <a:solidFill>
                <a:srgbClr val="FF6600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64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6120681"/>
          </a:xfrm>
        </p:spPr>
        <p:txBody>
          <a:bodyPr>
            <a:noAutofit/>
          </a:bodyPr>
          <a:lstStyle/>
          <a:p>
            <a:pPr marL="0" indent="900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dirty="0" smtClean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соответствии со статьей 63 </a:t>
            </a:r>
            <a:r>
              <a:rPr lang="ru-RU" sz="2200" dirty="0" smtClean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ТК РФ заключение </a:t>
            </a:r>
            <a:r>
              <a:rPr lang="ru-RU" sz="2200" dirty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трудового договора допускается с лицами, достигшими возраста 16 лет. </a:t>
            </a:r>
          </a:p>
          <a:p>
            <a:pPr marL="0" indent="900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  Подростки</a:t>
            </a:r>
            <a:r>
              <a:rPr lang="ru-RU" sz="2200" dirty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, получившие общее образование и достигшие возраста 15 лет, могут заключать трудовой договор для выполнения легкого труда, не причиняющего вреда их здоровью. Также трудовой договор могут заключить подростки с 15 лет, оставившие общеобразовательную организацию до получения основного общего образования или отчисленные из указанной организации и продолжающие получать общее образование в иной форме обучения. При этом трудовая деятельность не должна мешать образовательной.</a:t>
            </a:r>
          </a:p>
          <a:p>
            <a:pPr marL="0" indent="900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  С </a:t>
            </a:r>
            <a:r>
              <a:rPr lang="ru-RU" sz="2200" dirty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согласия одного из родителей (законного представителя) и органа опеки и попечительства трудовой договор может быть заключен с лицом, получающим общее образование и достигшим возраста 14 лет, </a:t>
            </a:r>
            <a:r>
              <a:rPr lang="ru-RU" sz="2200" dirty="0" smtClean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для выполнения в </a:t>
            </a:r>
            <a:r>
              <a:rPr lang="ru-RU" sz="2200" dirty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свободное от получения образования время легкого труда, не причиняющего вреда его здоровью и без ущерба для освоения образовательной программы. </a:t>
            </a:r>
          </a:p>
          <a:p>
            <a:pPr marL="273600" indent="457200" algn="just">
              <a:spcBef>
                <a:spcPts val="1200"/>
              </a:spcBef>
              <a:buFont typeface="Wingdings" pitchFamily="2" charset="2"/>
              <a:buChar char="Ø"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600" indent="457200" algn="just">
              <a:buFont typeface="Wingdings" pitchFamily="2" charset="2"/>
              <a:buChar char="Ø"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0246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544616"/>
          </a:xfrm>
        </p:spPr>
        <p:txBody>
          <a:bodyPr>
            <a:normAutofit fontScale="85000" lnSpcReduction="20000"/>
          </a:bodyPr>
          <a:lstStyle/>
          <a:p>
            <a:pPr marL="0" indent="180000">
              <a:spcBef>
                <a:spcPts val="1200"/>
              </a:spcBef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  При </a:t>
            </a:r>
            <a:r>
              <a:rPr lang="ru-RU" dirty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заключении трудового договора лица, не достигшие возраста 18 лет подлежат обязательному </a:t>
            </a:r>
            <a:r>
              <a:rPr lang="ru-RU" b="1" dirty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предварительному медицинскому осмотру </a:t>
            </a:r>
            <a:r>
              <a:rPr lang="ru-RU" dirty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(статья 69 </a:t>
            </a:r>
            <a:r>
              <a:rPr lang="ru-RU" dirty="0" smtClean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ТК РФ).</a:t>
            </a:r>
            <a:endParaRPr lang="ru-RU" dirty="0">
              <a:solidFill>
                <a:schemeClr val="tx1"/>
              </a:solidFill>
              <a:latin typeface="Liberation Serif" pitchFamily="18" charset="0"/>
              <a:cs typeface="Times New Roman" panose="02020603050405020304" pitchFamily="18" charset="0"/>
            </a:endParaRPr>
          </a:p>
          <a:p>
            <a:pPr marL="0" indent="1800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  Проведение </a:t>
            </a:r>
            <a:r>
              <a:rPr lang="ru-RU" dirty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медицинского осмотра осуществляется согласно приказу Министерства здравоохранения и социального развития Российской Федерации от 12.04.2011 № 302н «Об утверждении перечней вредных и (или) опасных производственных факторов и работ, при выполнении которых проводятся обязательные предварительные и периодические медицинские осмотры (обследования), и порядка проведения обязательных предварительных периодических медицинских осмотров (обследований) работников, занятых на тяжелых работах и на работах с вредными и (или) опасными условиями труда».</a:t>
            </a:r>
          </a:p>
          <a:p>
            <a:pPr marL="0" indent="180000">
              <a:spcBef>
                <a:spcPts val="1200"/>
              </a:spcBef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  Вместе </a:t>
            </a:r>
            <a:r>
              <a:rPr lang="ru-RU" dirty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с тем, профильной комиссией Минздрава России по школьной медицине, гигиене детей и подростков утверждены рекомендации по оказанию медицинской помощи обучающимся (ФР РОШУМЗ-27-2016) «Профилактика негативных последствий ранней трудовой занятости» В рекомендациях представлен алгоритм действий врача-педиатра при оформлении заключения о возможности работы подростка, в том числе, имеется возможность использовать результаты медицинского осмотра несовершеннолетнего, проведенного в соответствии с Приказом Минздрава России от 21.12.2012 № 1346н.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332656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  <a:latin typeface="Liberation Serif" pitchFamily="18" charset="0"/>
              </a:rPr>
              <a:t>Медицинский осмотр при трудоустройстве подростка</a:t>
            </a:r>
            <a:endParaRPr lang="ru-RU" sz="2400" b="1" dirty="0">
              <a:ln w="10541" cmpd="sng">
                <a:solidFill>
                  <a:schemeClr val="accent2"/>
                </a:solidFill>
                <a:prstDash val="solid"/>
              </a:ln>
              <a:solidFill>
                <a:srgbClr val="FF6600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10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332803"/>
            <a:ext cx="867645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Liberation Serif" pitchFamily="18" charset="0"/>
                <a:cs typeface="Times New Roman" panose="02020603050405020304" pitchFamily="18" charset="0"/>
              </a:rPr>
              <a:t>Решение о выдаче согласия </a:t>
            </a:r>
            <a:r>
              <a:rPr lang="ru-RU" sz="2400" b="1" dirty="0">
                <a:latin typeface="Liberation Serif" pitchFamily="18" charset="0"/>
                <a:cs typeface="Times New Roman" panose="02020603050405020304" pitchFamily="18" charset="0"/>
              </a:rPr>
              <a:t>на заключение трудового договора принимается органом опеки и попечительства </a:t>
            </a:r>
            <a:r>
              <a:rPr lang="ru-RU" sz="2000" dirty="0">
                <a:latin typeface="Liberation Serif" pitchFamily="18" charset="0"/>
                <a:cs typeface="Times New Roman" panose="02020603050405020304" pitchFamily="18" charset="0"/>
              </a:rPr>
              <a:t>на основании следующих документов, предоставляемых несовершеннолетним, достигшим 14 лет, в управление социальной политики Свердловской области по месту жительства</a:t>
            </a:r>
            <a:r>
              <a:rPr lang="ru-RU" sz="2000" dirty="0" smtClean="0">
                <a:latin typeface="Liberation Serif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000" dirty="0">
              <a:latin typeface="Liberation Serif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Liberation Serif" pitchFamily="18" charset="0"/>
                <a:cs typeface="Times New Roman" panose="02020603050405020304" pitchFamily="18" charset="0"/>
              </a:rPr>
              <a:t>1) письменное </a:t>
            </a:r>
            <a:r>
              <a:rPr lang="ru-RU" sz="2400" dirty="0">
                <a:latin typeface="Liberation Serif" pitchFamily="18" charset="0"/>
                <a:cs typeface="Times New Roman" panose="02020603050405020304" pitchFamily="18" charset="0"/>
              </a:rPr>
              <a:t>заявление несовершеннолетнего, достигшего возраста 14 </a:t>
            </a:r>
            <a:r>
              <a:rPr lang="ru-RU" sz="2400" dirty="0" smtClean="0">
                <a:latin typeface="Liberation Serif" pitchFamily="18" charset="0"/>
                <a:cs typeface="Times New Roman" panose="02020603050405020304" pitchFamily="18" charset="0"/>
              </a:rPr>
              <a:t>лет;</a:t>
            </a:r>
            <a:endParaRPr lang="ru-RU" sz="2400" dirty="0">
              <a:latin typeface="Liberation Serif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Liberation Serif" pitchFamily="18" charset="0"/>
                <a:cs typeface="Times New Roman" panose="02020603050405020304" pitchFamily="18" charset="0"/>
              </a:rPr>
              <a:t>2) документ</a:t>
            </a:r>
            <a:r>
              <a:rPr lang="ru-RU" sz="2400" dirty="0">
                <a:latin typeface="Liberation Serif" pitchFamily="18" charset="0"/>
                <a:cs typeface="Times New Roman" panose="02020603050405020304" pitchFamily="18" charset="0"/>
              </a:rPr>
              <a:t>, удостоверяющий личность несовершеннолетнего, достигшего 14 лет (паспорт и его копия);</a:t>
            </a:r>
          </a:p>
          <a:p>
            <a:r>
              <a:rPr lang="ru-RU" sz="2400" dirty="0" smtClean="0">
                <a:latin typeface="Liberation Serif" pitchFamily="18" charset="0"/>
                <a:cs typeface="Times New Roman" panose="02020603050405020304" pitchFamily="18" charset="0"/>
              </a:rPr>
              <a:t>3) свидетельство </a:t>
            </a:r>
            <a:r>
              <a:rPr lang="ru-RU" sz="2400" dirty="0">
                <a:latin typeface="Liberation Serif" pitchFamily="18" charset="0"/>
                <a:cs typeface="Times New Roman" panose="02020603050405020304" pitchFamily="18" charset="0"/>
              </a:rPr>
              <a:t>о рождении несовершеннолетнего (его копия);</a:t>
            </a:r>
          </a:p>
          <a:p>
            <a:pPr algn="just"/>
            <a:r>
              <a:rPr lang="ru-RU" sz="2400" dirty="0" smtClean="0">
                <a:latin typeface="Liberation Serif" pitchFamily="18" charset="0"/>
                <a:cs typeface="Times New Roman" panose="02020603050405020304" pitchFamily="18" charset="0"/>
              </a:rPr>
              <a:t>4) справка </a:t>
            </a:r>
            <a:r>
              <a:rPr lang="ru-RU" sz="2400" dirty="0">
                <a:latin typeface="Liberation Serif" pitchFamily="18" charset="0"/>
                <a:cs typeface="Times New Roman" panose="02020603050405020304" pitchFamily="18" charset="0"/>
              </a:rPr>
              <a:t>из лечебно-профилактического учреждения о состоянии здоровья несовершеннолетнего об отсутствии (наличии) противопоказаний для выполнения легкого труда, не причиняющего вреда его здоровью;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0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548680"/>
            <a:ext cx="87663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Liberation Serif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latin typeface="Liberation Serif" pitchFamily="18" charset="0"/>
                <a:cs typeface="Times New Roman" panose="02020603050405020304" pitchFamily="18" charset="0"/>
              </a:rPr>
              <a:t>) справка из учебного заведения, в котором обучается несовершеннолетний, о режиме его обучения с печатью школы, указанием класса и смены обучения;</a:t>
            </a:r>
          </a:p>
          <a:p>
            <a:r>
              <a:rPr lang="ru-RU" sz="2400" dirty="0" smtClean="0">
                <a:latin typeface="Liberation Serif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 smtClean="0">
                <a:latin typeface="Liberation Serif" pitchFamily="18" charset="0"/>
                <a:cs typeface="Times New Roman" panose="02020603050405020304" pitchFamily="18" charset="0"/>
              </a:rPr>
              <a:t>) справка </a:t>
            </a:r>
            <a:r>
              <a:rPr lang="ru-RU" sz="2400" dirty="0">
                <a:latin typeface="Liberation Serif" pitchFamily="18" charset="0"/>
                <a:cs typeface="Times New Roman" panose="02020603050405020304" pitchFamily="18" charset="0"/>
              </a:rPr>
              <a:t>с места жительства (пребывания) несовершеннолетнего;</a:t>
            </a:r>
          </a:p>
          <a:p>
            <a:pPr algn="just"/>
            <a:r>
              <a:rPr lang="ru-RU" sz="2400" dirty="0">
                <a:latin typeface="Liberation Serif" pitchFamily="18" charset="0"/>
                <a:cs typeface="Times New Roman" panose="02020603050405020304" pitchFamily="18" charset="0"/>
              </a:rPr>
              <a:t>7) заявление (согласие) одного из родителей (попечителей) несовершеннолетнего;</a:t>
            </a:r>
          </a:p>
          <a:p>
            <a:pPr algn="just"/>
            <a:r>
              <a:rPr lang="ru-RU" sz="2400" dirty="0">
                <a:latin typeface="Liberation Serif" pitchFamily="18" charset="0"/>
                <a:cs typeface="Times New Roman" panose="02020603050405020304" pitchFamily="18" charset="0"/>
              </a:rPr>
              <a:t>8) документ, удостоверяющий личность одного из родителей (попечителей) несовершеннолетнего (паспорт и его копия);</a:t>
            </a:r>
          </a:p>
          <a:p>
            <a:pPr algn="just"/>
            <a:r>
              <a:rPr lang="ru-RU" sz="2400" dirty="0">
                <a:latin typeface="Liberation Serif" pitchFamily="18" charset="0"/>
                <a:cs typeface="Times New Roman" panose="02020603050405020304" pitchFamily="18" charset="0"/>
              </a:rPr>
              <a:t>9) документ, подтверждающий полномочия попечителя (копия акта органа опеки и попечительства о назначении попечителем);</a:t>
            </a:r>
          </a:p>
          <a:p>
            <a:pPr algn="just"/>
            <a:r>
              <a:rPr lang="ru-RU" sz="2400" dirty="0">
                <a:latin typeface="Liberation Serif" pitchFamily="18" charset="0"/>
                <a:cs typeface="Times New Roman" panose="02020603050405020304" pitchFamily="18" charset="0"/>
              </a:rPr>
              <a:t>10) справка от работодателя, содержащая сведения о том, что работа, на которую принимается несовершеннолетний, не относится к перечню работ, на которых запрещается применение труда работников в возрасте до восемнадцати </a:t>
            </a:r>
            <a:r>
              <a:rPr lang="ru-RU" sz="2400" dirty="0" smtClean="0">
                <a:latin typeface="Liberation Serif" pitchFamily="18" charset="0"/>
                <a:cs typeface="Times New Roman" panose="02020603050405020304" pitchFamily="18" charset="0"/>
              </a:rPr>
              <a:t>лет.</a:t>
            </a:r>
            <a:endParaRPr lang="ru-RU" sz="2400" dirty="0">
              <a:latin typeface="Liberation Serif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91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2213" y="54868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  <a:latin typeface="Liberation Serif" pitchFamily="18" charset="0"/>
              </a:rPr>
              <a:t>Продолжительность рабочего дня подростка </a:t>
            </a:r>
            <a:endParaRPr lang="ru-RU" sz="2400" b="1" dirty="0" smtClean="0">
              <a:ln w="10541" cmpd="sng">
                <a:solidFill>
                  <a:schemeClr val="accent2"/>
                </a:solidFill>
                <a:prstDash val="solid"/>
              </a:ln>
              <a:solidFill>
                <a:srgbClr val="FF6600"/>
              </a:solidFill>
              <a:latin typeface="Liberation Serif" pitchFamily="18" charset="0"/>
            </a:endParaRPr>
          </a:p>
          <a:p>
            <a:pPr algn="ctr"/>
            <a:r>
              <a:rPr lang="ru-RU" sz="2400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  <a:latin typeface="Liberation Serif" pitchFamily="18" charset="0"/>
              </a:rPr>
              <a:t>(</a:t>
            </a:r>
            <a:r>
              <a:rPr lang="ru-RU" sz="2400" b="1" dirty="0" smtClean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  <a:latin typeface="Liberation Serif" pitchFamily="18" charset="0"/>
              </a:rPr>
              <a:t>статьи </a:t>
            </a:r>
            <a:r>
              <a:rPr lang="ru-RU" sz="2400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  <a:latin typeface="Liberation Serif" pitchFamily="18" charset="0"/>
              </a:rPr>
              <a:t>92, 94 ТК </a:t>
            </a:r>
            <a:r>
              <a:rPr lang="ru-RU" sz="2400" b="1" dirty="0" smtClean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  <a:latin typeface="Liberation Serif" pitchFamily="18" charset="0"/>
              </a:rPr>
              <a:t>РФ)</a:t>
            </a:r>
            <a:endParaRPr lang="ru-RU" sz="2400" b="1" dirty="0">
              <a:ln w="10541" cmpd="sng">
                <a:solidFill>
                  <a:schemeClr val="accent2"/>
                </a:solidFill>
                <a:prstDash val="solid"/>
              </a:ln>
              <a:solidFill>
                <a:srgbClr val="FF6600"/>
              </a:solidFill>
              <a:latin typeface="Liberation Serif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75" y="1844824"/>
            <a:ext cx="8811937" cy="538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53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Другая 3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1465</TotalTime>
  <Words>971</Words>
  <Application>Microsoft Office PowerPoint</Application>
  <PresentationFormat>Экран (4:3)</PresentationFormat>
  <Paragraphs>92</Paragraphs>
  <Slides>21</Slides>
  <Notes>0</Notes>
  <HiddenSlides>0</HiddenSlides>
  <MMClips>0</MMClips>
  <ScaleCrop>false</ScaleCrop>
  <HeadingPairs>
    <vt:vector size="8" baseType="variant">
      <vt:variant>
        <vt:lpstr>Тема</vt:lpstr>
      </vt:variant>
      <vt:variant>
        <vt:i4>1</vt:i4>
      </vt:variant>
      <vt:variant>
        <vt:lpstr>Связи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NewsPrint</vt:lpstr>
      <vt:lpstr>\\katarsis8\User\Тришина\новые бланки\Потребность 2019.doc</vt:lpstr>
      <vt:lpstr>\\katarsis8\User\Ленская\Документы по несовершеннолетним\Документы\Заявка.doc</vt:lpstr>
      <vt:lpstr>\\katarsis8\User\Ленская\Документы по несовершеннолетним\Документы\Договор.doc</vt:lpstr>
      <vt:lpstr>\\katarsis8\User\Ленская\Документы по несовершеннолетним\Документы\Срочный Трудовой_договор новый 2018 г.rtf</vt:lpstr>
      <vt:lpstr>Document</vt:lpstr>
      <vt:lpstr>Организация временного трудоустройства несовершеннолетних граждан в возрасте от 14 до 18 лет</vt:lpstr>
      <vt:lpstr>Нормативно-правовое обеспечение  временной занятости подростков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временного трудоустройства несовершеннолетних граждан  в возрасте от 14 до 18 лет</dc:title>
  <dc:creator>XXX</dc:creator>
  <cp:lastModifiedBy>XXX</cp:lastModifiedBy>
  <cp:revision>106</cp:revision>
  <dcterms:created xsi:type="dcterms:W3CDTF">2018-09-24T04:47:08Z</dcterms:created>
  <dcterms:modified xsi:type="dcterms:W3CDTF">2021-03-11T08:24:40Z</dcterms:modified>
</cp:coreProperties>
</file>