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74" r:id="rId11"/>
    <p:sldId id="275" r:id="rId12"/>
    <p:sldId id="276" r:id="rId13"/>
    <p:sldId id="277" r:id="rId14"/>
    <p:sldId id="264" r:id="rId15"/>
    <p:sldId id="265" r:id="rId16"/>
    <p:sldId id="266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gray">
          <a:xfrm>
            <a:off x="228600" y="304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solidFill>
                  <a:schemeClr val="tx2"/>
                </a:solidFill>
                <a:latin typeface="Arial" charset="0"/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4800" y="4800600"/>
            <a:ext cx="6156325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3363" y="5105400"/>
            <a:ext cx="6172200" cy="1143000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2133600" cy="24447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219200" y="381000"/>
            <a:ext cx="2297113" cy="244475"/>
          </a:xfrm>
        </p:spPr>
        <p:txBody>
          <a:bodyPr/>
          <a:lstStyle>
            <a:lvl1pPr>
              <a:defRPr sz="1200" i="1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454400" y="6308725"/>
            <a:ext cx="2133600" cy="244475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fld id="{EFA84D2E-6347-41A6-8CCD-F82FA2122EA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741BE5-FAC6-4874-A94F-85458DE830B7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77025" y="609600"/>
            <a:ext cx="2047875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991225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D4A36-4260-4B98-8984-5156AE09848E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6400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33400" y="1611313"/>
            <a:ext cx="8191500" cy="4713287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B0F23-62DC-4D18-9B27-ABAA9B5A623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85CCE-79AC-4C90-AC85-24B17B13992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9A276A-45AA-4CD6-8714-08C9BC9F7BF2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611313"/>
            <a:ext cx="4019550" cy="4713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05350" y="1611313"/>
            <a:ext cx="4019550" cy="4713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8F08E-DC05-417F-8AD0-CF8AF1B7B1F3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BDA4A-E9A1-4889-A6C0-0710C3E10E7A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351931-85D3-42AD-BF3C-2727B0870172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EF1195-CB64-4A29-9C94-6AD18B8288E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413F9-43D4-4F3F-B0BD-ED398C166B89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CC6C7-AC02-43E1-BB3C-CA33CDAA622F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87"/>
          <p:cNvGraphicFramePr>
            <a:graphicFrameLocks noChangeAspect="1"/>
          </p:cNvGraphicFramePr>
          <p:nvPr/>
        </p:nvGraphicFramePr>
        <p:xfrm>
          <a:off x="0" y="0"/>
          <a:ext cx="9144000" cy="1600200"/>
        </p:xfrm>
        <a:graphic>
          <a:graphicData uri="http://schemas.openxmlformats.org/presentationml/2006/ole">
            <p:oleObj spid="_x0000_s2050" name="Image" r:id="rId15" imgW="13003175" imgH="2577778" progId="">
              <p:embed/>
            </p:oleObj>
          </a:graphicData>
        </a:graphic>
      </p:graphicFrame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611313"/>
            <a:ext cx="8191500" cy="471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7315200" y="6461125"/>
            <a:ext cx="1752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477000"/>
            <a:ext cx="838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fld id="{67DB0F23-62DC-4D18-9B27-ABAA9B5A623B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533400" y="609600"/>
            <a:ext cx="6400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93688" y="6477000"/>
            <a:ext cx="1905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107" name="Text Box 83"/>
          <p:cNvSpPr txBox="1">
            <a:spLocks noChangeArrowheads="1"/>
          </p:cNvSpPr>
          <p:nvPr/>
        </p:nvSpPr>
        <p:spPr bwMode="gray">
          <a:xfrm>
            <a:off x="304800" y="152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solidFill>
                  <a:schemeClr val="bg1"/>
                </a:solidFill>
                <a:latin typeface="Arial" charset="0"/>
              </a:rPr>
              <a:t>LOGO</a:t>
            </a:r>
          </a:p>
        </p:txBody>
      </p:sp>
      <p:pic>
        <p:nvPicPr>
          <p:cNvPr id="1034" name="Picture 84" descr="p1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239000" y="190500"/>
            <a:ext cx="145097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43306" y="2928934"/>
            <a:ext cx="5500694" cy="3214710"/>
          </a:xfrm>
        </p:spPr>
        <p:txBody>
          <a:bodyPr>
            <a:normAutofit/>
          </a:bodyPr>
          <a:lstStyle/>
          <a:p>
            <a:r>
              <a:rPr lang="ru-RU" i="1" dirty="0" smtClean="0"/>
              <a:t>С</a:t>
            </a:r>
            <a:r>
              <a:rPr lang="ru-RU" b="1" i="1" dirty="0" smtClean="0"/>
              <a:t>истема профилактики </a:t>
            </a:r>
            <a:r>
              <a:rPr lang="ru-RU" b="1" i="1" dirty="0" smtClean="0"/>
              <a:t>школьной </a:t>
            </a:r>
            <a:r>
              <a:rPr lang="ru-RU" b="1" i="1" dirty="0" err="1" smtClean="0"/>
              <a:t>неуспешности</a:t>
            </a:r>
            <a:r>
              <a:rPr lang="ru-RU" b="1" i="1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00298" y="285728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МБОУ ПГО «Боровлянская СОШ»</a:t>
            </a:r>
            <a:endParaRPr lang="ru-RU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09601"/>
            <a:ext cx="6400800" cy="104756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Недостатки психического развития личности:</a:t>
            </a:r>
          </a:p>
          <a:p>
            <a:r>
              <a:rPr lang="ru-RU" dirty="0"/>
              <a:t>а) слабое развитие эмоциональной сферы личности;</a:t>
            </a:r>
          </a:p>
          <a:p>
            <a:r>
              <a:rPr lang="ru-RU" dirty="0"/>
              <a:t>б) слабое развитие воли;</a:t>
            </a:r>
          </a:p>
          <a:p>
            <a:r>
              <a:rPr lang="ru-RU" dirty="0"/>
              <a:t>в) отсутствие положительных познавательных интересов, мотивов, потребностей.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/>
              <a:t>Недостатки воспитанности личности:</a:t>
            </a:r>
          </a:p>
          <a:p>
            <a:r>
              <a:rPr lang="ru-RU" dirty="0"/>
              <a:t>а) недостатки в развитии моральных качеств личности;</a:t>
            </a:r>
          </a:p>
          <a:p>
            <a:r>
              <a:rPr lang="ru-RU" dirty="0"/>
              <a:t>б) недостатки в отношениях личности к учителям, коллективу, семье и пр.;</a:t>
            </a:r>
          </a:p>
          <a:p>
            <a:r>
              <a:rPr lang="ru-RU" dirty="0"/>
              <a:t>в) недостатки трудной воспитанности.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/>
              <a:t>Внешние по отношению к школьнику</a:t>
            </a:r>
            <a:endParaRPr lang="ru-RU" dirty="0"/>
          </a:p>
          <a:p>
            <a:pPr>
              <a:buNone/>
            </a:pPr>
            <a:r>
              <a:rPr lang="ru-RU" b="1" dirty="0"/>
              <a:t>Недостатки образования личности:</a:t>
            </a:r>
          </a:p>
          <a:p>
            <a:r>
              <a:rPr lang="ru-RU" dirty="0"/>
              <a:t>а) пробелы в знаниях и специальных умениях;</a:t>
            </a:r>
          </a:p>
          <a:p>
            <a:r>
              <a:rPr lang="ru-RU" dirty="0"/>
              <a:t>б) пробелы в навыках учебного труда.</a:t>
            </a:r>
          </a:p>
          <a:p>
            <a:pPr>
              <a:buNone/>
            </a:pPr>
            <a:r>
              <a:rPr lang="ru-RU" b="1" dirty="0"/>
              <a:t>Недостатки опыта влияния школы:</a:t>
            </a:r>
          </a:p>
          <a:p>
            <a:r>
              <a:rPr lang="ru-RU" dirty="0"/>
              <a:t>а) недостатки процесса обучения, учебных пособий и пр.;</a:t>
            </a:r>
          </a:p>
          <a:p>
            <a:r>
              <a:rPr lang="ru-RU" dirty="0"/>
              <a:t>б) недостатки воспитательных влияний школы (учителей, коллектива, учащихся и др.).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/>
              <a:t>Недостатки влияния внешкольной среды:</a:t>
            </a:r>
          </a:p>
          <a:p>
            <a:r>
              <a:rPr lang="ru-RU" dirty="0"/>
              <a:t>а) недостатки влияний семьи;</a:t>
            </a:r>
          </a:p>
          <a:p>
            <a:r>
              <a:rPr lang="ru-RU" dirty="0"/>
              <a:t>б) недостатки влияний сверстников;</a:t>
            </a:r>
          </a:p>
          <a:p>
            <a:r>
              <a:rPr lang="ru-RU" dirty="0"/>
              <a:t>в) недостатки влияний культурно-производственного окружения.</a:t>
            </a: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Меры </a:t>
            </a:r>
            <a:r>
              <a:rPr lang="ru-RU" b="1" dirty="0"/>
              <a:t>предупреждения неуспеваемости ученика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 Всестороннее повышение эффективности каждого урока.</a:t>
            </a:r>
            <a:br>
              <a:rPr lang="ru-RU" dirty="0"/>
            </a:br>
            <a:r>
              <a:rPr lang="ru-RU" dirty="0"/>
              <a:t>2. Формирование познавательного интереса к учению и положительных мотивов.</a:t>
            </a:r>
            <a:br>
              <a:rPr lang="ru-RU" dirty="0"/>
            </a:br>
            <a:r>
              <a:rPr lang="ru-RU" dirty="0"/>
              <a:t>3. Индивидуальный подход к учащемуся.</a:t>
            </a:r>
            <a:br>
              <a:rPr lang="ru-RU" dirty="0"/>
            </a:br>
            <a:r>
              <a:rPr lang="ru-RU" dirty="0"/>
              <a:t>4. Специальная система домашних заданий.</a:t>
            </a:r>
            <a:br>
              <a:rPr lang="ru-RU" dirty="0"/>
            </a:br>
            <a:r>
              <a:rPr lang="ru-RU" dirty="0"/>
              <a:t>5. Усиление работы с родителями.</a:t>
            </a:r>
            <a:br>
              <a:rPr lang="ru-RU" dirty="0"/>
            </a:br>
            <a:r>
              <a:rPr lang="ru-RU" dirty="0"/>
              <a:t>6. Привлечение ученического актива к борьбе по повышению ответственности ученика за учение.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Система мер по совершенствованию учебно-воспитательного процесса с целью предупреждения неуспеваемости школьников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Профилактика типичных причин неуспеваемости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dirty="0" smtClean="0"/>
              <a:t>сосредоточить </a:t>
            </a:r>
            <a:r>
              <a:rPr lang="ru-RU" dirty="0"/>
              <a:t>усилия на всемерном развитии у учащихся навыков учебно-познавательной деятельности и работоспособности;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Памятка для работающих с неуспевающими учениками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Фамилия, имя, отчество ученика.</a:t>
            </a:r>
            <a:br>
              <a:rPr lang="ru-RU" dirty="0"/>
            </a:br>
            <a:r>
              <a:rPr lang="ru-RU" dirty="0"/>
              <a:t>2. Класс.</a:t>
            </a:r>
            <a:br>
              <a:rPr lang="ru-RU" dirty="0"/>
            </a:br>
            <a:r>
              <a:rPr lang="ru-RU" dirty="0"/>
              <a:t>3. По каким предметам не успевает.</a:t>
            </a:r>
            <a:br>
              <a:rPr lang="ru-RU" dirty="0"/>
            </a:br>
            <a:r>
              <a:rPr lang="ru-RU" dirty="0"/>
              <a:t>4. Поведение ученика.</a:t>
            </a:r>
            <a:br>
              <a:rPr lang="ru-RU" dirty="0"/>
            </a:br>
            <a:r>
              <a:rPr lang="ru-RU" dirty="0"/>
              <a:t>5. Причины плохой успеваемости.</a:t>
            </a:r>
            <a:br>
              <a:rPr lang="ru-RU" dirty="0"/>
            </a:br>
            <a:r>
              <a:rPr lang="ru-RU" dirty="0"/>
              <a:t>6. Какие средства (дидактические, воспитательные, учебные, внеклассные, дополнительные</a:t>
            </a:r>
            <a:br>
              <a:rPr lang="ru-RU" dirty="0"/>
            </a:br>
            <a:r>
              <a:rPr lang="ru-RU" dirty="0"/>
              <a:t>занятия) используются в работе с учеником.</a:t>
            </a:r>
            <a:br>
              <a:rPr lang="ru-RU" dirty="0"/>
            </a:br>
            <a:r>
              <a:rPr lang="ru-RU" dirty="0"/>
              <a:t>7. Кто привлечен к работе по преодолению неуспеваемости ученика.</a:t>
            </a:r>
            <a:br>
              <a:rPr lang="ru-RU" dirty="0"/>
            </a:br>
            <a:r>
              <a:rPr lang="ru-RU" dirty="0"/>
              <a:t>8. Сколько времени уже длится эта работа.</a:t>
            </a:r>
            <a:br>
              <a:rPr lang="ru-RU" dirty="0"/>
            </a:br>
            <a:r>
              <a:rPr lang="ru-RU" dirty="0"/>
              <a:t>9. Какие изменения наблюдаются, каковы результаты работы.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Оптимальная система мер по оказанию помощи неуспевающему школьнику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1. Помощь в планировании учебной деятельности (планирование повторения и выполнения минимума упражнений для ликвидации пробелов, алгоритмизация учебной деятельности по анализу и устроению типичных ошибок и пр.).</a:t>
            </a:r>
          </a:p>
          <a:p>
            <a:r>
              <a:rPr lang="ru-RU" dirty="0" smtClean="0"/>
              <a:t>2. Дополнительное инструктирование в ходе учебной деятельности.</a:t>
            </a:r>
          </a:p>
          <a:p>
            <a:r>
              <a:rPr lang="ru-RU" dirty="0" smtClean="0"/>
              <a:t>3. Стимулирование учебной деятельности (поощрение, создание ситуаций успеха, побуждение к активному труду и др.).</a:t>
            </a:r>
          </a:p>
          <a:p>
            <a:r>
              <a:rPr lang="ru-RU" dirty="0" smtClean="0"/>
              <a:t>4. Контроль над учебной деятельностью (более частый опрос ученика, проверка всех домашних заданий, активизация самоконтроля в учебной деятельности и др.).</a:t>
            </a:r>
          </a:p>
          <a:p>
            <a:r>
              <a:rPr lang="ru-RU" dirty="0" smtClean="0"/>
              <a:t>5. Различные формы взаимопомощи.</a:t>
            </a:r>
          </a:p>
          <a:p>
            <a:r>
              <a:rPr lang="ru-RU" dirty="0" smtClean="0"/>
              <a:t>6. Дополнительные занятия с учеником учителя.</a:t>
            </a:r>
            <a:r>
              <a:rPr lang="ru-RU" b="1" dirty="0" smtClean="0"/>
              <a:t>  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«</a:t>
            </a:r>
            <a:r>
              <a:rPr lang="ru-RU" b="1" dirty="0"/>
              <a:t>Создание условий для преодоления </a:t>
            </a:r>
            <a:r>
              <a:rPr lang="ru-RU" b="1" dirty="0" err="1"/>
              <a:t>неуспешности</a:t>
            </a:r>
            <a:r>
              <a:rPr lang="ru-RU" b="1" dirty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«Школьная </a:t>
            </a:r>
            <a:r>
              <a:rPr lang="ru-RU" dirty="0" err="1"/>
              <a:t>неуспешность</a:t>
            </a:r>
            <a:r>
              <a:rPr lang="ru-RU" dirty="0"/>
              <a:t> – это комплекс проблем, возникший у ребёнка при систематическом обучении и постепенно приводящих к ухудшению здоровья, к нарушению социально-психологической адаптации и к снижению успешности обучения.» (М.М. Безруких)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Основные признаки </a:t>
            </a:r>
            <a:r>
              <a:rPr lang="ru-RU" dirty="0" err="1"/>
              <a:t>неуспешности</a:t>
            </a:r>
            <a:r>
              <a:rPr lang="ru-RU" dirty="0"/>
              <a:t> </a:t>
            </a:r>
            <a:r>
              <a:rPr lang="ru-RU" dirty="0" smtClean="0"/>
              <a:t>ученика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пробелы в фактических знаниях и специальных для данного предмета умениях, которые не позволяют охарактеризовать существующие элементы изучаемых понятий, законов, теорий, а также осуществить необходимые практические действия;</a:t>
            </a:r>
          </a:p>
          <a:p>
            <a:r>
              <a:rPr lang="ru-RU" dirty="0" smtClean="0"/>
              <a:t> </a:t>
            </a:r>
            <a:r>
              <a:rPr lang="ru-RU" dirty="0"/>
              <a:t>проблемы в навыках учебно-познавательной деятельности, снижающие темп работы настольно, что ученик не может за отведённое время овладеть необходимым объёмом знаний, умений и навыков;</a:t>
            </a:r>
          </a:p>
          <a:p>
            <a:r>
              <a:rPr lang="ru-RU" dirty="0" smtClean="0"/>
              <a:t>недостаточный </a:t>
            </a:r>
            <a:r>
              <a:rPr lang="ru-RU" dirty="0"/>
              <a:t>уровень развития и воспитанности личностных качеств, не позволяющий ученику проявлять самостоятельность, настойчивость, организованность и другие свойства, необходимые для успешного учения;</a:t>
            </a:r>
          </a:p>
          <a:p>
            <a:r>
              <a:rPr lang="ru-RU" dirty="0" smtClean="0"/>
              <a:t>ученик </a:t>
            </a:r>
            <a:r>
              <a:rPr lang="ru-RU" dirty="0"/>
              <a:t>не может воспроизвести определения понятий, формул, доказательств, не может, излагая систему понятий отойти от готового текста; не понимает текста.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 </a:t>
            </a:r>
            <a:r>
              <a:rPr lang="ru-RU" dirty="0"/>
              <a:t>причины школьной </a:t>
            </a:r>
            <a:r>
              <a:rPr lang="ru-RU" dirty="0" err="1" smtClean="0"/>
              <a:t>неуспешности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слабое состояние здоровья;</a:t>
            </a:r>
          </a:p>
          <a:p>
            <a:r>
              <a:rPr lang="ru-RU" dirty="0"/>
              <a:t>  недостаточное развитие мотивационной сферы;</a:t>
            </a:r>
          </a:p>
          <a:p>
            <a:r>
              <a:rPr lang="ru-RU" dirty="0" err="1" smtClean="0"/>
              <a:t>несформированность</a:t>
            </a:r>
            <a:r>
              <a:rPr lang="ru-RU" dirty="0" smtClean="0"/>
              <a:t> </a:t>
            </a:r>
            <a:r>
              <a:rPr lang="ru-RU" dirty="0"/>
              <a:t>приёмов учебной деятельности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недостатки </a:t>
            </a:r>
            <a:r>
              <a:rPr lang="ru-RU" dirty="0"/>
              <a:t>познавательной сферы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 </a:t>
            </a:r>
            <a:r>
              <a:rPr lang="ru-RU" dirty="0"/>
              <a:t>мышление, память, внимание).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Признаки отставания — начало неуспеваемости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Ученик не может сказать, в чем трудность задачи, наметить план ее решения, решить задачу самостоятельно, указать, что получено нового в результате ее решения. Ученик не может ответить на вопросы по тексту, сказать, что нового он из него узнал. Эти признаки могут быть обнаружены при решении задач, чтении текстов и выслушивая объяснения учителя.</a:t>
            </a:r>
          </a:p>
          <a:p>
            <a:r>
              <a:rPr lang="ru-RU" dirty="0"/>
              <a:t>2. Ученик не задает вопросов по существу изучаемого, не делает попыток найти и не читает дополнительных к учебнику источников. Эти признаки проявляются при решении задач, восприятии текстов, в те моменты, когда учитель рекомендует литературу для чтения.</a:t>
            </a:r>
          </a:p>
          <a:p>
            <a:r>
              <a:rPr lang="ru-RU" dirty="0"/>
              <a:t>3. Ученик не активен и отвлекается в те моменты урока, когда идет поиск, требуется напряжение мысли, преодоление трудностей. Эти признаки могут быть замечены при решении задач, при восприятии объяснения учителя, в ситуации выбора по желанию задания для самостоятельной работы.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Ученик не реагирует эмоционально (мимикой и жестами) на успехи и неудачи, не может дать оценки своей работе, не контролирует себя.</a:t>
            </a:r>
          </a:p>
          <a:p>
            <a:r>
              <a:rPr lang="ru-RU" dirty="0"/>
              <a:t>5. Ученик не может объяснить цель выполняемого им упражнения, сказать, на какое правило оно дано, не выполняет предписаний правила, пропускает действия, путает их порядок, не может проверить полученный результат и ход работы. Эти признаки проявляются при выполнении упражнений, а также при выполнении действий в составе более сложной деятельности.</a:t>
            </a:r>
          </a:p>
          <a:p>
            <a:r>
              <a:rPr lang="ru-RU" dirty="0"/>
              <a:t>6. Ученик не может воспроизвести определения понятий, формул, доказательств, не может, излагая систему понятий, отойти от готового текста; не понимает текста, построенного на изученной системе понятий. Эти признаки проявляются при постановке учащимся соответствующих вопросов.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Основные </a:t>
            </a:r>
            <a:r>
              <a:rPr lang="ru-RU" b="1" dirty="0"/>
              <a:t>способы обнаружения отставаний учащихся: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·         наблюдения за реакциями учащихся на трудности в работе, на успехи и неудачи;</a:t>
            </a:r>
          </a:p>
          <a:p>
            <a:r>
              <a:rPr lang="ru-RU" dirty="0"/>
              <a:t>·         вопросы учителя и его требования сформулировать то или иное положение;</a:t>
            </a:r>
          </a:p>
          <a:p>
            <a:r>
              <a:rPr lang="ru-RU" dirty="0"/>
              <a:t>·         обучающие самостоятельные работы в классе. При проведении самостоятельных работ учитель получает материал для суждения как о результатах </a:t>
            </a:r>
            <a:r>
              <a:rPr lang="ru-RU" dirty="0" err="1"/>
              <a:t>деятельностисти</a:t>
            </a:r>
            <a:r>
              <a:rPr lang="ru-RU" dirty="0"/>
              <a:t>, так и о ходе ее протекания. Он наблюдает за работой учащихся, выслушивает и отвечает на их вопросы, иногда помогает.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признаки неуспеваемости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1. </a:t>
            </a:r>
            <a:r>
              <a:rPr lang="ru-RU" dirty="0"/>
              <a:t>Наличие пробелов в фактических знаниях и специальных для данного предмета умениях, которые не позволяют охарактеризовать существенные элементы изучаемых понятий, законов, теорий, а также осуществить необходимые практические действия.</a:t>
            </a:r>
          </a:p>
          <a:p>
            <a:r>
              <a:rPr lang="ru-RU" dirty="0"/>
              <a:t>2. Наличие пробелов в навыках учебно-познавательной деятельности, снижающих темп работы настолько, что ученик не может за отведенное время овладеть необходимым объемом знаний, умений и навыков.</a:t>
            </a:r>
          </a:p>
          <a:p>
            <a:r>
              <a:rPr lang="ru-RU" dirty="0"/>
              <a:t>3. Недостаточный уровень развития и воспитанности личностных качеств, не позволяющий ученику проявлять самостоятельность, настойчивость, организованность и другие качества, необходимые для успешного учения.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Причины неуспеваемости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Внутренние по отношению к школьнику</a:t>
            </a:r>
            <a:endParaRPr lang="ru-RU" dirty="0"/>
          </a:p>
          <a:p>
            <a:pPr>
              <a:buNone/>
            </a:pPr>
            <a:r>
              <a:rPr lang="ru-RU" b="1" dirty="0"/>
              <a:t>Недостатки биологического развития:</a:t>
            </a:r>
          </a:p>
          <a:p>
            <a:r>
              <a:rPr lang="ru-RU" dirty="0"/>
              <a:t>а) дефекты органов чувств;</a:t>
            </a:r>
          </a:p>
          <a:p>
            <a:r>
              <a:rPr lang="ru-RU" dirty="0"/>
              <a:t>б) соматическая </a:t>
            </a:r>
            <a:r>
              <a:rPr lang="ru-RU" dirty="0" err="1"/>
              <a:t>ослабленность</a:t>
            </a:r>
            <a:r>
              <a:rPr lang="ru-RU" dirty="0"/>
              <a:t>;</a:t>
            </a:r>
          </a:p>
          <a:p>
            <a:r>
              <a:rPr lang="ru-RU" dirty="0"/>
              <a:t>в) особенности высшей нервной деятельности, отрицательно влияющие на учение;</a:t>
            </a:r>
          </a:p>
          <a:p>
            <a:r>
              <a:rPr lang="ru-RU" dirty="0"/>
              <a:t>г) психологические отклонения.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5">
  <a:themeElements>
    <a:clrScheme name="Тема Office 3">
      <a:dk1>
        <a:srgbClr val="000000"/>
      </a:dk1>
      <a:lt1>
        <a:srgbClr val="FFFFFF"/>
      </a:lt1>
      <a:dk2>
        <a:srgbClr val="003366"/>
      </a:dk2>
      <a:lt2>
        <a:srgbClr val="C0C0C0"/>
      </a:lt2>
      <a:accent1>
        <a:srgbClr val="229450"/>
      </a:accent1>
      <a:accent2>
        <a:srgbClr val="E3892F"/>
      </a:accent2>
      <a:accent3>
        <a:srgbClr val="FFFFFF"/>
      </a:accent3>
      <a:accent4>
        <a:srgbClr val="000000"/>
      </a:accent4>
      <a:accent5>
        <a:srgbClr val="ABC8B3"/>
      </a:accent5>
      <a:accent6>
        <a:srgbClr val="CE7C2A"/>
      </a:accent6>
      <a:hlink>
        <a:srgbClr val="0099CC"/>
      </a:hlink>
      <a:folHlink>
        <a:srgbClr val="855ADA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64B4DC"/>
        </a:accent1>
        <a:accent2>
          <a:srgbClr val="EA4A46"/>
        </a:accent2>
        <a:accent3>
          <a:srgbClr val="FFFFFF"/>
        </a:accent3>
        <a:accent4>
          <a:srgbClr val="000000"/>
        </a:accent4>
        <a:accent5>
          <a:srgbClr val="B8D6EB"/>
        </a:accent5>
        <a:accent6>
          <a:srgbClr val="D4423F"/>
        </a:accent6>
        <a:hlink>
          <a:srgbClr val="441FCD"/>
        </a:hlink>
        <a:folHlink>
          <a:srgbClr val="AAC85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480048"/>
        </a:dk2>
        <a:lt2>
          <a:srgbClr val="C0C0C0"/>
        </a:lt2>
        <a:accent1>
          <a:srgbClr val="DE791E"/>
        </a:accent1>
        <a:accent2>
          <a:srgbClr val="38A0DA"/>
        </a:accent2>
        <a:accent3>
          <a:srgbClr val="FFFFFF"/>
        </a:accent3>
        <a:accent4>
          <a:srgbClr val="000000"/>
        </a:accent4>
        <a:accent5>
          <a:srgbClr val="ECBEAB"/>
        </a:accent5>
        <a:accent6>
          <a:srgbClr val="3291C5"/>
        </a:accent6>
        <a:hlink>
          <a:srgbClr val="009999"/>
        </a:hlink>
        <a:folHlink>
          <a:srgbClr val="66A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3366"/>
        </a:dk2>
        <a:lt2>
          <a:srgbClr val="C0C0C0"/>
        </a:lt2>
        <a:accent1>
          <a:srgbClr val="229450"/>
        </a:accent1>
        <a:accent2>
          <a:srgbClr val="E3892F"/>
        </a:accent2>
        <a:accent3>
          <a:srgbClr val="FFFFFF"/>
        </a:accent3>
        <a:accent4>
          <a:srgbClr val="000000"/>
        </a:accent4>
        <a:accent5>
          <a:srgbClr val="ABC8B3"/>
        </a:accent5>
        <a:accent6>
          <a:srgbClr val="CE7C2A"/>
        </a:accent6>
        <a:hlink>
          <a:srgbClr val="0099CC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Тема5</Template>
  <TotalTime>74</TotalTime>
  <Words>886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Тема5</vt:lpstr>
      <vt:lpstr>Image</vt:lpstr>
      <vt:lpstr>Система профилактики школьной неуспешности </vt:lpstr>
      <vt:lpstr>  «Создание условий для преодоления неуспешности» </vt:lpstr>
      <vt:lpstr>  Основные признаки неуспешности ученика  </vt:lpstr>
      <vt:lpstr>Основные  причины школьной неуспешности</vt:lpstr>
      <vt:lpstr>Признаки отставания — начало неуспеваемости учащихся</vt:lpstr>
      <vt:lpstr>.</vt:lpstr>
      <vt:lpstr> Основные способы обнаружения отставаний учащихся: </vt:lpstr>
      <vt:lpstr>Основные признаки неуспеваемости учащихся</vt:lpstr>
      <vt:lpstr>Причины неуспеваемости </vt:lpstr>
      <vt:lpstr>.</vt:lpstr>
      <vt:lpstr>.</vt:lpstr>
      <vt:lpstr>.</vt:lpstr>
      <vt:lpstr>.</vt:lpstr>
      <vt:lpstr> Меры предупреждения неуспеваемости ученика </vt:lpstr>
      <vt:lpstr>   </vt:lpstr>
      <vt:lpstr>Профилактика типичных причин неуспеваемости</vt:lpstr>
      <vt:lpstr>Памятка для работающих с неуспевающими учениками</vt:lpstr>
      <vt:lpstr> Оптимальная система мер по оказанию помощи неуспевающему школьнику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и преодоление неуспеваемости учащихся</dc:title>
  <dc:creator>Admin</dc:creator>
  <cp:lastModifiedBy>завуч</cp:lastModifiedBy>
  <cp:revision>11</cp:revision>
  <dcterms:created xsi:type="dcterms:W3CDTF">2011-11-01T17:25:53Z</dcterms:created>
  <dcterms:modified xsi:type="dcterms:W3CDTF">2022-06-08T09:46:46Z</dcterms:modified>
</cp:coreProperties>
</file>