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4"/>
  </p:notesMasterIdLst>
  <p:sldIdLst>
    <p:sldId id="325" r:id="rId2"/>
    <p:sldId id="326" r:id="rId3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рина Комарова" initials="ИК" lastIdx="1" clrIdx="0">
    <p:extLst>
      <p:ext uri="{19B8F6BF-5375-455C-9EA6-DF929625EA0E}">
        <p15:presenceInfo xmlns:p15="http://schemas.microsoft.com/office/powerpoint/2012/main" xmlns="" userId="Ирина Комаров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939" autoAdjust="0"/>
  </p:normalViewPr>
  <p:slideViewPr>
    <p:cSldViewPr>
      <p:cViewPr>
        <p:scale>
          <a:sx n="200" d="100"/>
          <a:sy n="200" d="100"/>
        </p:scale>
        <p:origin x="-78" y="35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D618F2-E8AB-4EF1-BC79-A2A2A0C8DCAF}" type="datetimeFigureOut">
              <a:rPr lang="ru-RU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AEFC87-1A93-479C-806A-F7B5F8AAE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4785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5" y="2130432"/>
            <a:ext cx="8420101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801076-8E09-4A4E-A9F3-603B12CF259B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B89D-F9BD-443F-A2F0-AD29F7497C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4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63782-E830-4EF4-88C5-3685D2E25522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ACE7F-A3DC-464F-84A4-89D3D88EC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585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8" y="274642"/>
            <a:ext cx="6521449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81EA0F-27CB-4321-B5BA-4598B334773C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77A6D-F161-4B7C-8542-8272F84562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715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859363-480B-4956-B02A-8EEFDD812F33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1B1A5-A361-42A2-A433-596B667812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835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11" y="4406901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11" y="2906716"/>
            <a:ext cx="84201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703725-B40A-4466-9C97-B2E2C71709C5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97E2A-33F3-4E15-9EAA-EC8DAC48BF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875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4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5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915EEA-22E8-499C-A507-EB6CB502EEAB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0FEBD-ADF4-4725-84E1-A2086D8529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255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7" y="1535113"/>
            <a:ext cx="43785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7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97C4F5-6F1E-47D3-9C70-B32E32E06996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AB455-F039-4152-8E26-422238285C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466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D02E20-6918-42B5-8D8F-0B5FF681A89F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F3F9D-3E9F-4C0B-BA01-8AA789B582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92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5E82B0-AF06-4A67-8E4D-E56589B3A2E4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8BFB6-CE2A-4E26-BAEF-BD15C0DFB5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774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5" y="273050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5" y="273057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5" y="1435105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3217D-FC2C-410C-851A-E6E55CB35314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6A979-9F86-4BDF-BB33-0E137D7D4A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674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3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7" indent="0">
              <a:buNone/>
              <a:defRPr sz="2000"/>
            </a:lvl5pPr>
            <a:lvl6pPr marL="2285808" indent="0">
              <a:buNone/>
              <a:defRPr sz="2000"/>
            </a:lvl6pPr>
            <a:lvl7pPr marL="2742970" indent="0">
              <a:buNone/>
              <a:defRPr sz="2000"/>
            </a:lvl7pPr>
            <a:lvl8pPr marL="3200132" indent="0">
              <a:buNone/>
              <a:defRPr sz="2000"/>
            </a:lvl8pPr>
            <a:lvl9pPr marL="365729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3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A49A98-91E2-4386-9B68-4E9088368C01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A92BE-4DB1-41E0-9C49-9D98789C0C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322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1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222D2E-06FF-468E-89CA-04F59EDCF04D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1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F21A53-5EBE-42D3-B9DB-432ABEAC0F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674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hf sldNum="0" hdr="0" ftr="0" dt="0"/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8" indent="-285725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6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8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9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1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8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4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s://ds04.infourok.ru/uploads/ex/0fd1/0001e490-ab61233a/2/hello_html_m6eed939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22237" y="455141"/>
            <a:ext cx="650544" cy="58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958158" y="981433"/>
            <a:ext cx="0" cy="58408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46419" y="5374148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803059" y="897115"/>
            <a:ext cx="1950535" cy="209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у Вас есть доступ в Интернет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98970" y="839882"/>
            <a:ext cx="1944216" cy="32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Вы предпочитаете обратиться за сертификатом лично</a:t>
            </a:r>
          </a:p>
        </p:txBody>
      </p:sp>
      <p:sp>
        <p:nvSpPr>
          <p:cNvPr id="10" name="Шестиугольник 9"/>
          <p:cNvSpPr/>
          <p:nvPr/>
        </p:nvSpPr>
        <p:spPr>
          <a:xfrm rot="5400000">
            <a:off x="2759525" y="120645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2715135" y="114499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717995" y="1211945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715135" y="137989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863161" y="1446840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2861401" y="1143923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008785" y="1172754"/>
            <a:ext cx="1794661" cy="571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17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зайдите на портал </a:t>
            </a:r>
            <a:r>
              <a:rPr lang="en-US" sz="623" dirty="0" smtClean="0">
                <a:solidFill>
                  <a:srgbClr val="0070C0"/>
                </a:solidFill>
              </a:rPr>
              <a:t>https://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en-US" sz="623" dirty="0" smtClean="0">
                <a:solidFill>
                  <a:srgbClr val="0070C0"/>
                </a:solidFill>
              </a:rPr>
              <a:t> </a:t>
            </a:r>
            <a:r>
              <a:rPr lang="ru-RU" sz="623" dirty="0" smtClean="0">
                <a:solidFill>
                  <a:srgbClr val="0070C0"/>
                </a:solidFill>
              </a:rPr>
              <a:t>в </a:t>
            </a:r>
            <a:r>
              <a:rPr lang="ru-RU" sz="623" dirty="0">
                <a:solidFill>
                  <a:srgbClr val="0070C0"/>
                </a:solidFill>
              </a:rPr>
              <a:t>раздел «Получить сертификат в своем районе».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Заполните электронную заявку на получение сертификата.</a:t>
            </a:r>
          </a:p>
        </p:txBody>
      </p:sp>
      <p:sp>
        <p:nvSpPr>
          <p:cNvPr id="46" name="Шестиугольник 45"/>
          <p:cNvSpPr/>
          <p:nvPr/>
        </p:nvSpPr>
        <p:spPr>
          <a:xfrm rot="5400000">
            <a:off x="2759525" y="3699035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H="1">
            <a:off x="2715135" y="3637581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717995" y="370452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2715135" y="387247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863160" y="3939425"/>
            <a:ext cx="5932" cy="12462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2861402" y="3636508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08785" y="3665338"/>
            <a:ext cx="1794661" cy="475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Распечатайте или перепишите заявление на получение сертификата, направленное Вам на электронную почту по результатам подачи электронной заявки (шаг 1). </a:t>
            </a:r>
          </a:p>
        </p:txBody>
      </p:sp>
      <p:sp>
        <p:nvSpPr>
          <p:cNvPr id="53" name="Шестиугольник 52"/>
          <p:cNvSpPr/>
          <p:nvPr/>
        </p:nvSpPr>
        <p:spPr>
          <a:xfrm rot="5400000">
            <a:off x="2761883" y="1875667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H="1">
            <a:off x="2717491" y="1814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720352" y="1881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2717491" y="204910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865518" y="2116056"/>
            <a:ext cx="3575" cy="4275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2863759" y="1813140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011141" y="1841971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Используете присланные по результатам заполнения электронной заявки номер сертификата и пароль для авторизации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Выберите через личный кабинет кружки и секции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. Подайте электронные заявки.</a:t>
            </a:r>
          </a:p>
        </p:txBody>
      </p:sp>
      <p:sp>
        <p:nvSpPr>
          <p:cNvPr id="61" name="Шестиугольник 60"/>
          <p:cNvSpPr/>
          <p:nvPr/>
        </p:nvSpPr>
        <p:spPr>
          <a:xfrm rot="5400000">
            <a:off x="2759525" y="2709666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H="1">
            <a:off x="2715135" y="2648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2717995" y="2715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2715135" y="288310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2863161" y="2950057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2861402" y="2647139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008785" y="2675970"/>
            <a:ext cx="1794661" cy="955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Дождитесь подтверждения получения Вашей заявки от организации (перевода заявки в статус «подтвержденная» в Вашем личном кабинете). Ознакомьтесь с договором-офертой об обучении и распечатайте или подпишите заявление на зачисление на обучение по выбранному кружку, доступное в Вашем личном кабинете</a:t>
            </a:r>
          </a:p>
        </p:txBody>
      </p:sp>
      <p:sp>
        <p:nvSpPr>
          <p:cNvPr id="69" name="Шестиугольник 68"/>
          <p:cNvSpPr/>
          <p:nvPr/>
        </p:nvSpPr>
        <p:spPr>
          <a:xfrm rot="5400000">
            <a:off x="2759525" y="4230344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flipH="1">
            <a:off x="2715135" y="4168890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717995" y="423583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2715135" y="44037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H="1">
            <a:off x="2861403" y="4470736"/>
            <a:ext cx="1758" cy="81468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V="1">
            <a:off x="2861402" y="4167817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008785" y="4196648"/>
            <a:ext cx="1794661" cy="1242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Отнесите лично (или передайте вместе с ребенком) заявления, распечатанные на шагах 3 и 4, и подтверждающие документы (перечень которых размещен на портале системе</a:t>
            </a:r>
            <a:r>
              <a:rPr lang="en-US" sz="623" dirty="0">
                <a:solidFill>
                  <a:srgbClr val="0070C0"/>
                </a:solidFill>
              </a:rPr>
              <a:t> 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), в организацию, кружок которой Вы выбрали для обучения.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Представитель организации проверит правильность заполнения заявления на получение сертификата, после окончательно активирует Ваш личный кабинет. Ребенок будет зачислен на выбранный кружок.</a:t>
            </a:r>
          </a:p>
        </p:txBody>
      </p:sp>
      <p:sp>
        <p:nvSpPr>
          <p:cNvPr id="81" name="Шестиугольник 80"/>
          <p:cNvSpPr/>
          <p:nvPr/>
        </p:nvSpPr>
        <p:spPr>
          <a:xfrm rot="5400000">
            <a:off x="2761883" y="595891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6</a:t>
            </a: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H="1">
            <a:off x="2717491" y="589745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2720352" y="596440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2717491" y="613235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2865517" y="6199301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flipV="1">
            <a:off x="2863758" y="589638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3011141" y="5925213"/>
            <a:ext cx="1794661" cy="667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Теперь, когда сертификат Вашего ребенка подтвержден, Вы сможете выбирать и записываться на образовательные программы за счет сертификата без необходимости его повторного получения. Просто повторяйте шаги 2 и 3.</a:t>
            </a:r>
          </a:p>
        </p:txBody>
      </p:sp>
      <p:sp>
        <p:nvSpPr>
          <p:cNvPr id="88" name="Шестиугольник 87"/>
          <p:cNvSpPr/>
          <p:nvPr/>
        </p:nvSpPr>
        <p:spPr>
          <a:xfrm rot="5400000">
            <a:off x="5097095" y="121112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 flipH="1">
            <a:off x="5052703" y="114966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5055564" y="121661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5052703" y="138456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200729" y="1451513"/>
            <a:ext cx="3575" cy="412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flipV="1">
            <a:off x="5198970" y="114859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346353" y="1177427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17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обратитесь с документами* на ребенка в одну из организаций, уполномоченных на прием заявлений на получение сертификата, </a:t>
            </a:r>
            <a:r>
              <a:rPr lang="ru-RU" sz="623" dirty="0">
                <a:solidFill>
                  <a:srgbClr val="FF0000"/>
                </a:solidFill>
              </a:rPr>
              <a:t>перечень которых указан на обороте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Совместно со специалистом организации заполните заявление и подпишите его.</a:t>
            </a:r>
          </a:p>
        </p:txBody>
      </p:sp>
      <p:sp>
        <p:nvSpPr>
          <p:cNvPr id="96" name="Шестиугольник 95"/>
          <p:cNvSpPr/>
          <p:nvPr/>
        </p:nvSpPr>
        <p:spPr>
          <a:xfrm rot="5400000">
            <a:off x="5097095" y="2521541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 flipH="1">
            <a:off x="5052703" y="24600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055564" y="252703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5052703" y="269498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5200729" y="2761933"/>
            <a:ext cx="3575" cy="52283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flipV="1">
            <a:off x="5198971" y="245901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346353" y="2487843"/>
            <a:ext cx="1794661" cy="859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Запишите и сохраните предоставленные Вам специалистом организации номер сертификата. Рекомендуем сохранить и пароль, с его помощью Вы сможете использовать личный кабинет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 smtClean="0">
                <a:solidFill>
                  <a:srgbClr val="0070C0"/>
                </a:solidFill>
              </a:rPr>
              <a:t> </a:t>
            </a:r>
            <a:r>
              <a:rPr lang="ru-RU" sz="623" dirty="0">
                <a:solidFill>
                  <a:srgbClr val="0070C0"/>
                </a:solidFill>
              </a:rPr>
              <a:t>для выбора и записи на кружки и секции, а также для получения прочих возможностей сертификата</a:t>
            </a:r>
          </a:p>
        </p:txBody>
      </p:sp>
      <p:sp>
        <p:nvSpPr>
          <p:cNvPr id="104" name="Шестиугольник 103"/>
          <p:cNvSpPr/>
          <p:nvPr/>
        </p:nvSpPr>
        <p:spPr>
          <a:xfrm rot="5400000">
            <a:off x="5097095" y="345667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 flipH="1">
            <a:off x="5052703" y="339521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5055564" y="346216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5052703" y="363011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5200729" y="3697064"/>
            <a:ext cx="3575" cy="7086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5198971" y="339414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5346353" y="3422977"/>
            <a:ext cx="1794661" cy="1050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Обратитесь в интересующую Вас образовательную организацию для записи на программу дополнительного образования.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Вместе со специалистом организации выберите интересующий кружок или секцию, ознакомьтесь с образовательной программой, условиями обучения и подпишите заявление о зачисление на обучение</a:t>
            </a:r>
          </a:p>
        </p:txBody>
      </p:sp>
      <p:sp>
        <p:nvSpPr>
          <p:cNvPr id="113" name="Прямоугольник 112"/>
          <p:cNvSpPr/>
          <p:nvPr/>
        </p:nvSpPr>
        <p:spPr>
          <a:xfrm>
            <a:off x="5346355" y="4570083"/>
            <a:ext cx="1796833" cy="191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* Для оформления заявления на получения сертификата Вам понадобятся: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Вашу личность;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личность ребенка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содержащий сведения о регистрации ребенка по месту жительства или по месту пребывания;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C00000"/>
                </a:solidFill>
              </a:rPr>
              <a:t>документы, подтверждающие право ребенка на получение сертификата дополнительного образования  соответствующей группы </a:t>
            </a:r>
          </a:p>
          <a:p>
            <a:pPr algn="just"/>
            <a:endParaRPr lang="ru-RU" sz="623" dirty="0">
              <a:solidFill>
                <a:srgbClr val="C00000"/>
              </a:solidFill>
            </a:endParaRP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** После получения номера сертификата Вы можете в любой момент начать использовать </a:t>
            </a:r>
            <a:r>
              <a:rPr lang="ru-RU" sz="623">
                <a:solidFill>
                  <a:srgbClr val="0070C0"/>
                </a:solidFill>
              </a:rPr>
              <a:t>навигатор </a:t>
            </a:r>
            <a:r>
              <a:rPr lang="ru-RU" sz="623" smtClean="0">
                <a:solidFill>
                  <a:srgbClr val="0070C0"/>
                </a:solidFill>
              </a:rPr>
              <a:t>66</a:t>
            </a:r>
            <a:r>
              <a:rPr lang="en-US" sz="623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, чтобы направлять электронные заявки на обучение.</a:t>
            </a:r>
            <a:endParaRPr lang="ru-RU" sz="623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01525" y="138788"/>
            <a:ext cx="3472424" cy="2414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969" dirty="0"/>
              <a:t>Как получить сертификат дополнительного образования</a:t>
            </a:r>
          </a:p>
        </p:txBody>
      </p:sp>
      <p:pic>
        <p:nvPicPr>
          <p:cNvPr id="76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3939" y="1933451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9019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2784" y="1428606"/>
            <a:ext cx="3333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/>
              <a:t>Вам принесли подписанное заявление</a:t>
            </a:r>
          </a:p>
        </p:txBody>
      </p:sp>
      <p:sp>
        <p:nvSpPr>
          <p:cNvPr id="7" name="Шестиугольник 6"/>
          <p:cNvSpPr/>
          <p:nvPr/>
        </p:nvSpPr>
        <p:spPr>
          <a:xfrm rot="5400000">
            <a:off x="140896" y="186313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76776" y="177436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0908" y="187106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6776" y="211365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90590" y="2210362"/>
            <a:ext cx="5164" cy="3600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88050" y="177281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0936" y="1814458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личный кабинет системы АИС «Реестр сертификатов»</a:t>
            </a:r>
            <a:r>
              <a:rPr lang="en-US" sz="900" dirty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  </a:t>
            </a:r>
            <a:r>
              <a:rPr lang="en-US" sz="900" dirty="0">
                <a:solidFill>
                  <a:srgbClr val="FF0000"/>
                </a:solidFill>
              </a:rPr>
              <a:t>&lt;</a:t>
            </a:r>
            <a:r>
              <a:rPr lang="ru-RU" sz="900" dirty="0">
                <a:solidFill>
                  <a:srgbClr val="FF0000"/>
                </a:solidFill>
              </a:rPr>
              <a:t>доменное имя/</a:t>
            </a:r>
            <a:r>
              <a:rPr lang="en-US" sz="900" dirty="0" err="1">
                <a:solidFill>
                  <a:srgbClr val="FF0000"/>
                </a:solidFill>
              </a:rPr>
              <a:t>ip</a:t>
            </a:r>
            <a:r>
              <a:rPr lang="en-US" sz="900" dirty="0">
                <a:solidFill>
                  <a:srgbClr val="FF0000"/>
                </a:solidFill>
              </a:rPr>
              <a:t>-</a:t>
            </a:r>
            <a:r>
              <a:rPr lang="ru-RU" sz="900" dirty="0">
                <a:solidFill>
                  <a:srgbClr val="FF0000"/>
                </a:solidFill>
              </a:rPr>
              <a:t>адрес требует уточнения</a:t>
            </a:r>
            <a:r>
              <a:rPr lang="en-US" sz="900" dirty="0">
                <a:solidFill>
                  <a:srgbClr val="FF0000"/>
                </a:solidFill>
              </a:rPr>
              <a:t>&gt;</a:t>
            </a:r>
            <a:endParaRPr lang="ru-RU" sz="900" dirty="0">
              <a:solidFill>
                <a:srgbClr val="FF0000"/>
              </a:solidFill>
            </a:endParaRP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Укажите реквизиты заявления и номер сертификата в поле поиска заявки. Найдите заявку.</a:t>
            </a:r>
          </a:p>
        </p:txBody>
      </p:sp>
      <p:sp>
        <p:nvSpPr>
          <p:cNvPr id="14" name="Шестиугольник 13"/>
          <p:cNvSpPr/>
          <p:nvPr/>
        </p:nvSpPr>
        <p:spPr>
          <a:xfrm rot="5400000">
            <a:off x="144300" y="2829776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80180" y="274101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84312" y="2837713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80180" y="308030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93994" y="3177008"/>
            <a:ext cx="5164" cy="9429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291454" y="2739462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04340" y="2781104"/>
            <a:ext cx="25922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Сопоставьте данные, указанные в заявлении, с документами ребенка и родителя (законного представителя). Подтвердите правильность данных в заявлении. В случае если у Вас есть доступ к просмотру персональных данных в системе АИС «Реестр сертификатов» (используется </a:t>
            </a:r>
            <a:r>
              <a:rPr lang="en-US" sz="900" dirty="0" err="1">
                <a:solidFill>
                  <a:srgbClr val="0070C0"/>
                </a:solidFill>
              </a:rPr>
              <a:t>VipNet</a:t>
            </a:r>
            <a:r>
              <a:rPr lang="ru-RU" sz="900" dirty="0">
                <a:solidFill>
                  <a:srgbClr val="0070C0"/>
                </a:solidFill>
              </a:rPr>
              <a:t>-канал) сопоставьте данные с введенными в систему.</a:t>
            </a:r>
          </a:p>
        </p:txBody>
      </p:sp>
      <p:sp>
        <p:nvSpPr>
          <p:cNvPr id="21" name="Шестиугольник 20"/>
          <p:cNvSpPr/>
          <p:nvPr/>
        </p:nvSpPr>
        <p:spPr>
          <a:xfrm rot="5400000">
            <a:off x="6526956" y="146076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6462836" y="137200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466968" y="146870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462836" y="1711298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6674111" y="1808000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6674110" y="137045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886996" y="1412096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Разместите свои образовательные программы в навигаторе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</a:t>
            </a:r>
            <a:r>
              <a:rPr lang="ru-RU" sz="900" dirty="0" smtClean="0">
                <a:solidFill>
                  <a:srgbClr val="0070C0"/>
                </a:solidFill>
              </a:rPr>
              <a:t>66</a:t>
            </a:r>
            <a:r>
              <a:rPr lang="en-US" sz="900" dirty="0" smtClean="0">
                <a:solidFill>
                  <a:srgbClr val="0070C0"/>
                </a:solidFill>
              </a:rPr>
              <a:t>.</a:t>
            </a:r>
            <a:r>
              <a:rPr lang="en-US" sz="900" dirty="0" err="1" smtClean="0">
                <a:solidFill>
                  <a:srgbClr val="0070C0"/>
                </a:solidFill>
              </a:rPr>
              <a:t>pfdo.ru</a:t>
            </a:r>
            <a:r>
              <a:rPr lang="ru-RU" sz="900" dirty="0" smtClean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в соответствующем реестре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774028" y="200721"/>
            <a:ext cx="83470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/>
              <a:t>Алгоритмы работы с сертификатом дополнительного образования. Что нужно знать учреждению: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3152800" y="1392039"/>
            <a:ext cx="0" cy="4107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220792" y="764704"/>
            <a:ext cx="57645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rgbClr val="0070C0"/>
                </a:solidFill>
              </a:rPr>
              <a:t>начиная с </a:t>
            </a:r>
            <a:r>
              <a:rPr lang="ru-RU" sz="1050" dirty="0" smtClean="0">
                <a:solidFill>
                  <a:srgbClr val="FF0000"/>
                </a:solidFill>
              </a:rPr>
              <a:t>17 </a:t>
            </a:r>
            <a:r>
              <a:rPr lang="ru-RU" sz="1050" dirty="0">
                <a:solidFill>
                  <a:srgbClr val="FF0000"/>
                </a:solidFill>
              </a:rPr>
              <a:t>мая 2019 года </a:t>
            </a:r>
            <a:r>
              <a:rPr lang="ru-RU" sz="1050" dirty="0">
                <a:solidFill>
                  <a:srgbClr val="0070C0"/>
                </a:solidFill>
              </a:rPr>
              <a:t>к Вам могут обратиться родители (законные представители) детей с целью получения сертификата дополнительного образования.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6393160" y="806559"/>
            <a:ext cx="0" cy="56467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Шестиугольник 38"/>
          <p:cNvSpPr/>
          <p:nvPr/>
        </p:nvSpPr>
        <p:spPr>
          <a:xfrm rot="5400000">
            <a:off x="144300" y="435761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>
            <a:off x="80180" y="426885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84312" y="436555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0180" y="460814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93994" y="4704850"/>
            <a:ext cx="2582" cy="8044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291454" y="426730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04340" y="4308946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Если Вами установлена корректность внесенных персональных данных – примите заявление и зарегистрируйте его прием в системе АИС «Реестр сертификатов».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После этого, если Вы уполномочены осуществлять подтверждение сертификатов – активируйте сертификат в системе АИС «Реестр сертификатов».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305971" y="1311058"/>
            <a:ext cx="27271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/>
              <a:t>К Вам пришли за оформлением сертификата</a:t>
            </a:r>
          </a:p>
        </p:txBody>
      </p:sp>
      <p:sp>
        <p:nvSpPr>
          <p:cNvPr id="48" name="Шестиугольник 47"/>
          <p:cNvSpPr/>
          <p:nvPr/>
        </p:nvSpPr>
        <p:spPr>
          <a:xfrm rot="5400000">
            <a:off x="3310320" y="1862739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3246200" y="177397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3250332" y="187067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3246200" y="211326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3460014" y="2209971"/>
            <a:ext cx="5986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3457474" y="177242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670360" y="181406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Убедитесь, что Заявитель взял с собой необходимые документы</a:t>
            </a:r>
          </a:p>
        </p:txBody>
      </p:sp>
      <p:sp>
        <p:nvSpPr>
          <p:cNvPr id="55" name="Шестиугольник 54"/>
          <p:cNvSpPr/>
          <p:nvPr/>
        </p:nvSpPr>
        <p:spPr>
          <a:xfrm rot="5400000">
            <a:off x="3313724" y="2511202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H="1">
            <a:off x="3249605" y="242243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3253736" y="2519140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3249605" y="276173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3463419" y="2858436"/>
            <a:ext cx="5164" cy="58725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3460878" y="2420889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673764" y="2462531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личный кабинет системы АИС «Реестр сертификатов»</a:t>
            </a:r>
            <a:r>
              <a:rPr lang="en-US" sz="900" dirty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  </a:t>
            </a:r>
            <a:r>
              <a:rPr lang="en-US" sz="900" dirty="0">
                <a:solidFill>
                  <a:srgbClr val="FF0000"/>
                </a:solidFill>
              </a:rPr>
              <a:t>&lt;</a:t>
            </a:r>
            <a:r>
              <a:rPr lang="ru-RU" sz="900" dirty="0">
                <a:solidFill>
                  <a:srgbClr val="FF0000"/>
                </a:solidFill>
              </a:rPr>
              <a:t>доменное имя/</a:t>
            </a:r>
            <a:r>
              <a:rPr lang="en-US" sz="900" dirty="0" err="1">
                <a:solidFill>
                  <a:srgbClr val="FF0000"/>
                </a:solidFill>
              </a:rPr>
              <a:t>ip</a:t>
            </a:r>
            <a:r>
              <a:rPr lang="en-US" sz="900" dirty="0">
                <a:solidFill>
                  <a:srgbClr val="FF0000"/>
                </a:solidFill>
              </a:rPr>
              <a:t>-</a:t>
            </a:r>
            <a:r>
              <a:rPr lang="ru-RU" sz="900" dirty="0">
                <a:solidFill>
                  <a:srgbClr val="FF0000"/>
                </a:solidFill>
              </a:rPr>
              <a:t>адрес требует уточнения</a:t>
            </a:r>
            <a:r>
              <a:rPr lang="en-US" sz="900" dirty="0">
                <a:solidFill>
                  <a:srgbClr val="FF0000"/>
                </a:solidFill>
              </a:rPr>
              <a:t>&gt;</a:t>
            </a:r>
            <a:endParaRPr lang="ru-RU" sz="900" dirty="0">
              <a:solidFill>
                <a:srgbClr val="FF0000"/>
              </a:solidFill>
            </a:endParaRP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Совместно с Заявителем заполните заявку на получение сертификата. Галочки должен поставить Заявитель!</a:t>
            </a:r>
          </a:p>
        </p:txBody>
      </p:sp>
      <p:sp>
        <p:nvSpPr>
          <p:cNvPr id="62" name="Шестиугольник 61"/>
          <p:cNvSpPr/>
          <p:nvPr/>
        </p:nvSpPr>
        <p:spPr>
          <a:xfrm rot="5400000">
            <a:off x="3313724" y="364809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flipH="1">
            <a:off x="3249605" y="355932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3253736" y="3656028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3249605" y="389862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463419" y="3995322"/>
            <a:ext cx="9376" cy="38892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3460878" y="3557777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673764" y="3599419"/>
            <a:ext cx="25922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Проверьте электронную почту: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Распечатайте заявление, формируемое системой и дайте его подписать Заявителю. 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Распечатайте для Заявителя выписку из реестра сертификатов.</a:t>
            </a:r>
          </a:p>
        </p:txBody>
      </p:sp>
      <p:sp>
        <p:nvSpPr>
          <p:cNvPr id="73" name="Шестиугольник 72"/>
          <p:cNvSpPr/>
          <p:nvPr/>
        </p:nvSpPr>
        <p:spPr>
          <a:xfrm rot="5400000">
            <a:off x="3317936" y="4581599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 flipH="1">
            <a:off x="3253817" y="449283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3257948" y="458953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3253817" y="483212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3467630" y="4928832"/>
            <a:ext cx="2582" cy="8044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flipV="1">
            <a:off x="3465090" y="449128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677976" y="4532928"/>
            <a:ext cx="25922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Предоставьте выписку из реестра сертификатов Заявителю.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Примите заявление и зарегистрируйте его прием в системе АИС «Реестр сертификатов».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После этого, если Вы уполномочены осуществлять подтверждение сертификатов – активируйте сертификат в системе АИС «Реестр сертификатов».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6465169" y="603121"/>
            <a:ext cx="33843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rgbClr val="0070C0"/>
                </a:solidFill>
              </a:rPr>
              <a:t>С момента получения сертификата родители (законные представители) детей могут записываться с его помощью на Ваши образовательные программы</a:t>
            </a:r>
          </a:p>
        </p:txBody>
      </p:sp>
      <p:sp>
        <p:nvSpPr>
          <p:cNvPr id="85" name="Шестиугольник 84"/>
          <p:cNvSpPr/>
          <p:nvPr/>
        </p:nvSpPr>
        <p:spPr>
          <a:xfrm rot="5400000">
            <a:off x="6526956" y="2098637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 flipH="1">
            <a:off x="6462836" y="200987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6466968" y="210657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6462836" y="234916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6676651" y="2445869"/>
            <a:ext cx="5164" cy="19763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flipV="1">
            <a:off x="6674110" y="200832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6886997" y="2049967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в системе зачисление на образовательные программы. При необходимости установите цены модулей (для сертифицированных программ)</a:t>
            </a:r>
          </a:p>
        </p:txBody>
      </p:sp>
      <p:sp>
        <p:nvSpPr>
          <p:cNvPr id="93" name="Шестиугольник 92"/>
          <p:cNvSpPr/>
          <p:nvPr/>
        </p:nvSpPr>
        <p:spPr>
          <a:xfrm rot="5400000">
            <a:off x="6526956" y="2868164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94" name="Прямая соединительная линия 93"/>
          <p:cNvCxnSpPr/>
          <p:nvPr/>
        </p:nvCxnSpPr>
        <p:spPr>
          <a:xfrm flipH="1">
            <a:off x="6462836" y="277939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6466968" y="2876102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6462836" y="311869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flipH="1">
            <a:off x="6674111" y="3215397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flipV="1">
            <a:off x="6674110" y="2777851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6886997" y="2819492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Просматривайте поступающие заявки на обучение в личном кабинете системы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</a:t>
            </a:r>
            <a:r>
              <a:rPr lang="ru-RU" sz="900" dirty="0" smtClean="0">
                <a:solidFill>
                  <a:srgbClr val="0070C0"/>
                </a:solidFill>
              </a:rPr>
              <a:t>66</a:t>
            </a:r>
            <a:r>
              <a:rPr lang="en-US" sz="900" dirty="0" smtClean="0">
                <a:solidFill>
                  <a:srgbClr val="0070C0"/>
                </a:solidFill>
              </a:rPr>
              <a:t>.</a:t>
            </a:r>
            <a:r>
              <a:rPr lang="en-US" sz="900" dirty="0" err="1" smtClean="0">
                <a:solidFill>
                  <a:srgbClr val="0070C0"/>
                </a:solidFill>
              </a:rPr>
              <a:t>pfdo.ru</a:t>
            </a:r>
            <a:r>
              <a:rPr lang="ru-RU" sz="900" dirty="0" smtClean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Подтверждайте заявки.</a:t>
            </a:r>
          </a:p>
        </p:txBody>
      </p:sp>
      <p:sp>
        <p:nvSpPr>
          <p:cNvPr id="101" name="Шестиугольник 100"/>
          <p:cNvSpPr/>
          <p:nvPr/>
        </p:nvSpPr>
        <p:spPr>
          <a:xfrm rot="5400000">
            <a:off x="6531048" y="349919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  <a:r>
              <a:rPr lang="en-US" sz="1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’</a:t>
            </a:r>
            <a:endParaRPr lang="ru-RU" sz="1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02" name="Прямая соединительная линия 101"/>
          <p:cNvCxnSpPr/>
          <p:nvPr/>
        </p:nvCxnSpPr>
        <p:spPr>
          <a:xfrm flipH="1">
            <a:off x="6466928" y="341042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6471060" y="3507128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6466928" y="374972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>
            <a:off x="6680742" y="3846423"/>
            <a:ext cx="5164" cy="2504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flipV="1">
            <a:off x="6678202" y="3408877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6891088" y="3450520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В случае личного посещения родителем (законным представителям) в целях записи на программу – создайте заявку через свой личный кабинет и подтвердите ее.</a:t>
            </a:r>
          </a:p>
        </p:txBody>
      </p:sp>
      <p:sp>
        <p:nvSpPr>
          <p:cNvPr id="109" name="Шестиугольник 108"/>
          <p:cNvSpPr/>
          <p:nvPr/>
        </p:nvSpPr>
        <p:spPr>
          <a:xfrm rot="5400000">
            <a:off x="6534580" y="4290474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110" name="Прямая соединительная линия 109"/>
          <p:cNvCxnSpPr/>
          <p:nvPr/>
        </p:nvCxnSpPr>
        <p:spPr>
          <a:xfrm flipH="1">
            <a:off x="6470460" y="420170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6474592" y="4298411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6470460" y="454100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6681735" y="4637707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 flipV="1">
            <a:off x="6681734" y="4200161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6894620" y="4241802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Получите подписанное заявление на обучение и подтвердите зачисление ребенка. Договор заключен.</a:t>
            </a:r>
          </a:p>
        </p:txBody>
      </p:sp>
      <p:sp>
        <p:nvSpPr>
          <p:cNvPr id="117" name="Шестиугольник 116"/>
          <p:cNvSpPr/>
          <p:nvPr/>
        </p:nvSpPr>
        <p:spPr>
          <a:xfrm rot="5400000">
            <a:off x="6526956" y="496378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18" name="Прямая соединительная линия 117"/>
          <p:cNvCxnSpPr/>
          <p:nvPr/>
        </p:nvCxnSpPr>
        <p:spPr>
          <a:xfrm flipH="1">
            <a:off x="6462836" y="487502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6466968" y="4971726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6462836" y="521431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flipH="1">
            <a:off x="6675380" y="5311021"/>
            <a:ext cx="1270" cy="2504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flipV="1">
            <a:off x="6674110" y="4873475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6886997" y="4915117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Изучайте инструкции и смотрите обучающие видео для самостоятельного использования имеющихся возможностей личного кабинета системы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</a:t>
            </a:r>
            <a:r>
              <a:rPr lang="ru-RU" sz="900" dirty="0" smtClean="0">
                <a:solidFill>
                  <a:srgbClr val="0070C0"/>
                </a:solidFill>
              </a:rPr>
              <a:t>66</a:t>
            </a:r>
            <a:r>
              <a:rPr lang="en-US" sz="900" dirty="0" smtClean="0">
                <a:solidFill>
                  <a:srgbClr val="0070C0"/>
                </a:solidFill>
              </a:rPr>
              <a:t>.</a:t>
            </a:r>
            <a:r>
              <a:rPr lang="en-US" sz="900" dirty="0" err="1" smtClean="0">
                <a:solidFill>
                  <a:srgbClr val="0070C0"/>
                </a:solidFill>
              </a:rPr>
              <a:t>pfdo.ru</a:t>
            </a:r>
            <a:endParaRPr lang="ru-RU" sz="9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49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9236</TotalTime>
  <Words>859</Words>
  <Application>Microsoft Office PowerPoint</Application>
  <PresentationFormat>Лист A4 (210x297 мм)</PresentationFormat>
  <Paragraphs>71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аспекты использования методик расчета нормативов затрат на оказание услуг по содержанию и обучению детей с учетом специфики предоставляемых услуг и региональных особенностей деятельности ДОУ.</dc:title>
  <dc:creator>Семен</dc:creator>
  <cp:lastModifiedBy>111</cp:lastModifiedBy>
  <cp:revision>309</cp:revision>
  <dcterms:created xsi:type="dcterms:W3CDTF">2010-08-25T03:43:27Z</dcterms:created>
  <dcterms:modified xsi:type="dcterms:W3CDTF">2019-04-19T14:11:32Z</dcterms:modified>
</cp:coreProperties>
</file>